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6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87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BDF00DA-6F74-A8DE-151F-E504CC3C29C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F4A7F446-EC1C-0EE5-FFB6-FA58FA3B7EC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9E4A12E9-60EE-50E6-C401-22BDD5C0A9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7E72B-FB61-4F35-8641-F06C1A74C18F}" type="datetimeFigureOut">
              <a:rPr lang="zh-CN" altLang="en-US" smtClean="0"/>
              <a:t>2026/6/29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988A5B88-61DF-B643-FA4D-817FBBECD0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41F4D9D4-0EE7-4146-A454-ED0E480432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E3173-CFED-42C7-93F2-CA4AA768DD1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565810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4680139-96AC-6CDB-4430-F25623791D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B3420AE5-E8A3-DD7A-BCC6-46905BD567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C1585EAA-BB30-BCAA-7EB6-73FABC2B3F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7E72B-FB61-4F35-8641-F06C1A74C18F}" type="datetimeFigureOut">
              <a:rPr lang="zh-CN" altLang="en-US" smtClean="0"/>
              <a:t>2026/6/29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BCA9B099-F0D6-37C1-3BD4-F25284E197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4DD62B3B-766E-E1DD-15D2-1428964698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E3173-CFED-42C7-93F2-CA4AA768DD1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247657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F3160737-5F78-AA7E-21A0-AA5FC178FD7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AF847B60-CE27-B37B-4541-D038EB3DE49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17F89468-84CE-5A8C-2C76-04F5CD59AA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7E72B-FB61-4F35-8641-F06C1A74C18F}" type="datetimeFigureOut">
              <a:rPr lang="zh-CN" altLang="en-US" smtClean="0"/>
              <a:t>2026/6/29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3C2F3333-5DE1-E934-853D-632CD07AD1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DD0CBB13-934F-CDCF-4A92-207A9399FE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E3173-CFED-42C7-93F2-CA4AA768DD1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06777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C1B83DF-C9C4-B09C-F325-97AD05809E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22905F8D-EC47-1875-AD83-E648E209A7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FC68F300-175B-32B1-5DC7-90282888FD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7E72B-FB61-4F35-8641-F06C1A74C18F}" type="datetimeFigureOut">
              <a:rPr lang="zh-CN" altLang="en-US" smtClean="0"/>
              <a:t>2026/6/29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1DAFDB9D-F682-C1C7-B365-B4EB9FC4BF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DCD92284-E0FC-5187-0565-967F75DDEF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E3173-CFED-42C7-93F2-CA4AA768DD1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016106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BA043D7-EC2E-5016-1397-26594EE1D8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C99C1476-48B1-B28C-1397-E8682B5F99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20671205-769F-B9A9-5F5F-0B220B5190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7E72B-FB61-4F35-8641-F06C1A74C18F}" type="datetimeFigureOut">
              <a:rPr lang="zh-CN" altLang="en-US" smtClean="0"/>
              <a:t>2026/6/29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5E8AED0F-CD23-4D88-185E-E296D1AD82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9992AC0-4335-4900-790B-21BC8C17E7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E3173-CFED-42C7-93F2-CA4AA768DD1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573054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7B14B41-50D0-4442-6FC1-B9F3A274D5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D352FE7C-287D-5728-491D-579D33B7FE2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995FCFF3-B3B9-F052-9C5E-D4A6DAE6FA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5FD2CF88-7D9B-E483-74F1-1D52AEE76C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7E72B-FB61-4F35-8641-F06C1A74C18F}" type="datetimeFigureOut">
              <a:rPr lang="zh-CN" altLang="en-US" smtClean="0"/>
              <a:t>2026/6/29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AA543C8B-37E4-5B4C-6232-BD2B5E5881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F38B2842-A475-9600-C211-AAEA82CFC8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E3173-CFED-42C7-93F2-CA4AA768DD1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19535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65D5910-67BD-9216-6AFD-A745892BD0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DD104363-211E-089A-8384-349DFCA1B1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0A4F7E73-E866-50B8-0AE3-28391A9A49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709875D7-52C7-DFD8-A902-E8BCE0D2726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8A3EE7AF-9E76-4E33-600E-D46331DBB0D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8CE180BE-4F0E-4ED7-2BBF-65BEA02316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7E72B-FB61-4F35-8641-F06C1A74C18F}" type="datetimeFigureOut">
              <a:rPr lang="zh-CN" altLang="en-US" smtClean="0"/>
              <a:t>2026/6/29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C5909C9C-6A61-02FF-2F2C-BF852D8A91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2C46CA5F-97BA-927E-2502-18A98E6AFA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E3173-CFED-42C7-93F2-CA4AA768DD1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52802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7B280E2-506D-B242-F032-7CCBC3A82E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79DD73BF-6914-0600-BFBE-AA31978A45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7E72B-FB61-4F35-8641-F06C1A74C18F}" type="datetimeFigureOut">
              <a:rPr lang="zh-CN" altLang="en-US" smtClean="0"/>
              <a:t>2026/6/29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0DCA0658-C7CB-1F62-F981-E7DBE4761F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274FF3A5-165A-47CA-FEC0-8EF6200771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E3173-CFED-42C7-93F2-CA4AA768DD1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13676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179BA4D0-8FBD-0456-D131-8F80D1A136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7E72B-FB61-4F35-8641-F06C1A74C18F}" type="datetimeFigureOut">
              <a:rPr lang="zh-CN" altLang="en-US" smtClean="0"/>
              <a:t>2026/6/29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FBBF29E7-CFA8-BF06-34CD-A378F3FA46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31182C59-017F-CC83-72D6-5C6D467E12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E3173-CFED-42C7-93F2-CA4AA768DD1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824515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BDB810F-FD91-4EA3-8D58-EF6B6A560C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C11DD1D6-4D4B-B169-3804-CA131CDA06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333387A4-ABC9-FE3A-96A0-5A30421A437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7DB67349-752F-B228-4F4F-43CD5968C1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7E72B-FB61-4F35-8641-F06C1A74C18F}" type="datetimeFigureOut">
              <a:rPr lang="zh-CN" altLang="en-US" smtClean="0"/>
              <a:t>2026/6/29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0D41B3B6-3603-1BFE-ABAF-6E9C063C22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188B7871-3C06-8F24-B221-B9FA622B90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E3173-CFED-42C7-93F2-CA4AA768DD1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758559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D6A635B-9DCD-F8A4-5576-E27D5E8F50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8C18BB0F-4E13-350B-1FD8-3B0658F2347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A26402EA-0B66-F278-A1C9-10B9A713AE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96449294-3F01-D8B5-A9BB-74B3DF68B4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7E72B-FB61-4F35-8641-F06C1A74C18F}" type="datetimeFigureOut">
              <a:rPr lang="zh-CN" altLang="en-US" smtClean="0"/>
              <a:t>2026/6/29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B4CA8028-9B5B-A126-1BB8-351EDEB41D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6C71C123-4909-C8A1-9646-89C35DE4B5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E3173-CFED-42C7-93F2-CA4AA768DD1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264874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04A062EE-CD79-A9B0-CB6C-1BADC6523B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A13DAD33-5082-2981-9895-0CD9BE28EB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AEA4FADD-8BBE-A49A-A238-99EA69A9099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67E72B-FB61-4F35-8641-F06C1A74C18F}" type="datetimeFigureOut">
              <a:rPr lang="zh-CN" altLang="en-US" smtClean="0"/>
              <a:t>2026/6/29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3BD22112-5AC4-8548-7197-19DEB020F52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3C9B8DDA-6EFC-D2DC-5AC0-672CE15C9DC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DE3173-CFED-42C7-93F2-CA4AA768DD1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462363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gif"/><Relationship Id="rId13" Type="http://schemas.openxmlformats.org/officeDocument/2006/relationships/image" Target="../media/image12.gif"/><Relationship Id="rId18" Type="http://schemas.openxmlformats.org/officeDocument/2006/relationships/image" Target="../media/image17.gif"/><Relationship Id="rId3" Type="http://schemas.openxmlformats.org/officeDocument/2006/relationships/image" Target="../media/image2.gif"/><Relationship Id="rId7" Type="http://schemas.openxmlformats.org/officeDocument/2006/relationships/image" Target="../media/image6.gif"/><Relationship Id="rId12" Type="http://schemas.openxmlformats.org/officeDocument/2006/relationships/image" Target="../media/image11.gif"/><Relationship Id="rId17" Type="http://schemas.openxmlformats.org/officeDocument/2006/relationships/image" Target="../media/image16.gif"/><Relationship Id="rId2" Type="http://schemas.openxmlformats.org/officeDocument/2006/relationships/image" Target="../media/image1.gif"/><Relationship Id="rId16" Type="http://schemas.openxmlformats.org/officeDocument/2006/relationships/image" Target="../media/image15.gi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gif"/><Relationship Id="rId11" Type="http://schemas.openxmlformats.org/officeDocument/2006/relationships/image" Target="../media/image10.gif"/><Relationship Id="rId5" Type="http://schemas.openxmlformats.org/officeDocument/2006/relationships/image" Target="../media/image4.gif"/><Relationship Id="rId15" Type="http://schemas.openxmlformats.org/officeDocument/2006/relationships/image" Target="../media/image14.gif"/><Relationship Id="rId10" Type="http://schemas.openxmlformats.org/officeDocument/2006/relationships/image" Target="../media/image9.gif"/><Relationship Id="rId19" Type="http://schemas.openxmlformats.org/officeDocument/2006/relationships/image" Target="../media/image18.gif"/><Relationship Id="rId4" Type="http://schemas.openxmlformats.org/officeDocument/2006/relationships/image" Target="../media/image3.gif"/><Relationship Id="rId9" Type="http://schemas.openxmlformats.org/officeDocument/2006/relationships/image" Target="../media/image8.gif"/><Relationship Id="rId14" Type="http://schemas.openxmlformats.org/officeDocument/2006/relationships/image" Target="../media/image13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: 圆角 1">
            <a:extLst>
              <a:ext uri="{FF2B5EF4-FFF2-40B4-BE49-F238E27FC236}">
                <a16:creationId xmlns:a16="http://schemas.microsoft.com/office/drawing/2014/main" id="{E6092585-8D9A-F2F5-DF6A-5F41F075F721}"/>
              </a:ext>
            </a:extLst>
          </p:cNvPr>
          <p:cNvSpPr/>
          <p:nvPr/>
        </p:nvSpPr>
        <p:spPr>
          <a:xfrm>
            <a:off x="3795888" y="5136303"/>
            <a:ext cx="4573384" cy="3404739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3" name="矩形: 圆角 2">
            <a:extLst>
              <a:ext uri="{FF2B5EF4-FFF2-40B4-BE49-F238E27FC236}">
                <a16:creationId xmlns:a16="http://schemas.microsoft.com/office/drawing/2014/main" id="{5B6C555A-C240-7C95-7310-51ACD3CC9F7F}"/>
              </a:ext>
            </a:extLst>
          </p:cNvPr>
          <p:cNvSpPr/>
          <p:nvPr/>
        </p:nvSpPr>
        <p:spPr>
          <a:xfrm>
            <a:off x="6946076" y="383709"/>
            <a:ext cx="4942869" cy="4661004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4" name="矩形: 圆角 3">
            <a:extLst>
              <a:ext uri="{FF2B5EF4-FFF2-40B4-BE49-F238E27FC236}">
                <a16:creationId xmlns:a16="http://schemas.microsoft.com/office/drawing/2014/main" id="{DA174445-BC79-73C8-8F78-D5FF2427FA33}"/>
              </a:ext>
            </a:extLst>
          </p:cNvPr>
          <p:cNvSpPr/>
          <p:nvPr/>
        </p:nvSpPr>
        <p:spPr>
          <a:xfrm>
            <a:off x="568216" y="383709"/>
            <a:ext cx="4581685" cy="2131235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5" name="矩形: 圆角 4">
            <a:extLst>
              <a:ext uri="{FF2B5EF4-FFF2-40B4-BE49-F238E27FC236}">
                <a16:creationId xmlns:a16="http://schemas.microsoft.com/office/drawing/2014/main" id="{4F6EF3E0-AD46-1976-344A-7411B47C13F0}"/>
              </a:ext>
            </a:extLst>
          </p:cNvPr>
          <p:cNvSpPr/>
          <p:nvPr/>
        </p:nvSpPr>
        <p:spPr>
          <a:xfrm>
            <a:off x="575813" y="2629410"/>
            <a:ext cx="4573384" cy="2400798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cxnSp>
        <p:nvCxnSpPr>
          <p:cNvPr id="6" name="直接箭头连接符 5">
            <a:extLst>
              <a:ext uri="{FF2B5EF4-FFF2-40B4-BE49-F238E27FC236}">
                <a16:creationId xmlns:a16="http://schemas.microsoft.com/office/drawing/2014/main" id="{22102F3B-32BF-1447-2F9D-FDEED0532CF1}"/>
              </a:ext>
            </a:extLst>
          </p:cNvPr>
          <p:cNvCxnSpPr>
            <a:cxnSpLocks/>
          </p:cNvCxnSpPr>
          <p:nvPr/>
        </p:nvCxnSpPr>
        <p:spPr>
          <a:xfrm>
            <a:off x="1347839" y="727505"/>
            <a:ext cx="576000" cy="0"/>
          </a:xfrm>
          <a:prstGeom prst="straightConnector1">
            <a:avLst/>
          </a:prstGeom>
          <a:ln w="12700">
            <a:solidFill>
              <a:schemeClr val="accent2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接箭头连接符 6">
            <a:extLst>
              <a:ext uri="{FF2B5EF4-FFF2-40B4-BE49-F238E27FC236}">
                <a16:creationId xmlns:a16="http://schemas.microsoft.com/office/drawing/2014/main" id="{F7AAB18F-D5A3-D844-2427-DEA398118E99}"/>
              </a:ext>
            </a:extLst>
          </p:cNvPr>
          <p:cNvCxnSpPr>
            <a:cxnSpLocks/>
            <a:stCxn id="34" idx="3"/>
            <a:endCxn id="35" idx="1"/>
          </p:cNvCxnSpPr>
          <p:nvPr/>
        </p:nvCxnSpPr>
        <p:spPr>
          <a:xfrm>
            <a:off x="3008111" y="750866"/>
            <a:ext cx="496274" cy="0"/>
          </a:xfrm>
          <a:prstGeom prst="straightConnector1">
            <a:avLst/>
          </a:prstGeom>
          <a:ln w="12700">
            <a:solidFill>
              <a:schemeClr val="accent2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接箭头连接符 7">
            <a:extLst>
              <a:ext uri="{FF2B5EF4-FFF2-40B4-BE49-F238E27FC236}">
                <a16:creationId xmlns:a16="http://schemas.microsoft.com/office/drawing/2014/main" id="{EFE1EB39-8167-363B-FCEB-C1770DD6633E}"/>
              </a:ext>
            </a:extLst>
          </p:cNvPr>
          <p:cNvCxnSpPr>
            <a:cxnSpLocks/>
            <a:stCxn id="16" idx="2"/>
          </p:cNvCxnSpPr>
          <p:nvPr/>
        </p:nvCxnSpPr>
        <p:spPr>
          <a:xfrm flipH="1">
            <a:off x="4235342" y="1251786"/>
            <a:ext cx="9401" cy="319023"/>
          </a:xfrm>
          <a:prstGeom prst="straightConnector1">
            <a:avLst/>
          </a:prstGeom>
          <a:ln w="12700">
            <a:solidFill>
              <a:schemeClr val="accent2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接箭头连接符 8">
            <a:extLst>
              <a:ext uri="{FF2B5EF4-FFF2-40B4-BE49-F238E27FC236}">
                <a16:creationId xmlns:a16="http://schemas.microsoft.com/office/drawing/2014/main" id="{CAC5B6E8-DF2E-F0C7-3B68-D50696175220}"/>
              </a:ext>
            </a:extLst>
          </p:cNvPr>
          <p:cNvCxnSpPr>
            <a:cxnSpLocks/>
          </p:cNvCxnSpPr>
          <p:nvPr/>
        </p:nvCxnSpPr>
        <p:spPr>
          <a:xfrm flipH="1" flipV="1">
            <a:off x="3031421" y="1912250"/>
            <a:ext cx="538375" cy="0"/>
          </a:xfrm>
          <a:prstGeom prst="straightConnector1">
            <a:avLst/>
          </a:prstGeom>
          <a:ln w="12700">
            <a:solidFill>
              <a:schemeClr val="accent2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接箭头连接符 9">
            <a:extLst>
              <a:ext uri="{FF2B5EF4-FFF2-40B4-BE49-F238E27FC236}">
                <a16:creationId xmlns:a16="http://schemas.microsoft.com/office/drawing/2014/main" id="{9D153609-C89F-5CE1-2354-E4526DF49974}"/>
              </a:ext>
            </a:extLst>
          </p:cNvPr>
          <p:cNvCxnSpPr>
            <a:cxnSpLocks/>
          </p:cNvCxnSpPr>
          <p:nvPr/>
        </p:nvCxnSpPr>
        <p:spPr>
          <a:xfrm>
            <a:off x="2293661" y="2275290"/>
            <a:ext cx="0" cy="1086525"/>
          </a:xfrm>
          <a:prstGeom prst="straightConnector1">
            <a:avLst/>
          </a:prstGeom>
          <a:ln w="12700">
            <a:solidFill>
              <a:schemeClr val="accent2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接箭头连接符 10">
            <a:extLst>
              <a:ext uri="{FF2B5EF4-FFF2-40B4-BE49-F238E27FC236}">
                <a16:creationId xmlns:a16="http://schemas.microsoft.com/office/drawing/2014/main" id="{2325947B-D963-33D0-FA32-776AC4C690EB}"/>
              </a:ext>
            </a:extLst>
          </p:cNvPr>
          <p:cNvCxnSpPr>
            <a:cxnSpLocks/>
          </p:cNvCxnSpPr>
          <p:nvPr/>
        </p:nvCxnSpPr>
        <p:spPr>
          <a:xfrm flipV="1">
            <a:off x="2904413" y="3549579"/>
            <a:ext cx="462008" cy="187764"/>
          </a:xfrm>
          <a:prstGeom prst="straightConnector1">
            <a:avLst/>
          </a:prstGeom>
          <a:ln w="12700">
            <a:solidFill>
              <a:schemeClr val="accent2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接箭头连接符 11">
            <a:extLst>
              <a:ext uri="{FF2B5EF4-FFF2-40B4-BE49-F238E27FC236}">
                <a16:creationId xmlns:a16="http://schemas.microsoft.com/office/drawing/2014/main" id="{11EB8F3B-61BE-B330-FF98-DD527E3FABDA}"/>
              </a:ext>
            </a:extLst>
          </p:cNvPr>
          <p:cNvCxnSpPr>
            <a:cxnSpLocks/>
          </p:cNvCxnSpPr>
          <p:nvPr/>
        </p:nvCxnSpPr>
        <p:spPr>
          <a:xfrm>
            <a:off x="3924373" y="3807236"/>
            <a:ext cx="0" cy="457626"/>
          </a:xfrm>
          <a:prstGeom prst="straightConnector1">
            <a:avLst/>
          </a:prstGeom>
          <a:ln w="12700">
            <a:solidFill>
              <a:schemeClr val="accent2">
                <a:lumMod val="60000"/>
                <a:lumOff val="40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文本框 12">
            <a:extLst>
              <a:ext uri="{FF2B5EF4-FFF2-40B4-BE49-F238E27FC236}">
                <a16:creationId xmlns:a16="http://schemas.microsoft.com/office/drawing/2014/main" id="{F8513CF9-4AC5-5E35-B25F-6A30416D1484}"/>
              </a:ext>
            </a:extLst>
          </p:cNvPr>
          <p:cNvSpPr txBox="1"/>
          <p:nvPr/>
        </p:nvSpPr>
        <p:spPr>
          <a:xfrm>
            <a:off x="1334665" y="426733"/>
            <a:ext cx="60305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AACT</a:t>
            </a:r>
            <a:endParaRPr lang="zh-CN" alt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文本框 13">
            <a:extLst>
              <a:ext uri="{FF2B5EF4-FFF2-40B4-BE49-F238E27FC236}">
                <a16:creationId xmlns:a16="http://schemas.microsoft.com/office/drawing/2014/main" id="{B78E9820-4350-2729-38B3-43F5FBB84E57}"/>
              </a:ext>
            </a:extLst>
          </p:cNvPr>
          <p:cNvSpPr txBox="1"/>
          <p:nvPr/>
        </p:nvSpPr>
        <p:spPr>
          <a:xfrm>
            <a:off x="815165" y="974787"/>
            <a:ext cx="64152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A-CoA</a:t>
            </a:r>
            <a:endParaRPr lang="zh-CN" alt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文本框 14">
            <a:extLst>
              <a:ext uri="{FF2B5EF4-FFF2-40B4-BE49-F238E27FC236}">
                <a16:creationId xmlns:a16="http://schemas.microsoft.com/office/drawing/2014/main" id="{EBAB2BD0-3330-C1DB-849A-EF0E6BEDA3F6}"/>
              </a:ext>
            </a:extLst>
          </p:cNvPr>
          <p:cNvSpPr txBox="1"/>
          <p:nvPr/>
        </p:nvSpPr>
        <p:spPr>
          <a:xfrm>
            <a:off x="2263576" y="925889"/>
            <a:ext cx="74732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AA-CoA</a:t>
            </a:r>
            <a:endParaRPr lang="zh-CN" alt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文本框 15">
            <a:extLst>
              <a:ext uri="{FF2B5EF4-FFF2-40B4-BE49-F238E27FC236}">
                <a16:creationId xmlns:a16="http://schemas.microsoft.com/office/drawing/2014/main" id="{FA0C5D3F-AB60-6B7F-50E4-2BC702D97F08}"/>
              </a:ext>
            </a:extLst>
          </p:cNvPr>
          <p:cNvSpPr txBox="1"/>
          <p:nvPr/>
        </p:nvSpPr>
        <p:spPr>
          <a:xfrm>
            <a:off x="3800550" y="974787"/>
            <a:ext cx="88838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HMG-CoA</a:t>
            </a:r>
            <a:endParaRPr lang="zh-CN" alt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文本框 16">
            <a:extLst>
              <a:ext uri="{FF2B5EF4-FFF2-40B4-BE49-F238E27FC236}">
                <a16:creationId xmlns:a16="http://schemas.microsoft.com/office/drawing/2014/main" id="{9B5ACEDE-1539-B9EC-4327-04A75CF1BB38}"/>
              </a:ext>
            </a:extLst>
          </p:cNvPr>
          <p:cNvSpPr txBox="1"/>
          <p:nvPr/>
        </p:nvSpPr>
        <p:spPr>
          <a:xfrm>
            <a:off x="3974181" y="1967059"/>
            <a:ext cx="52232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MVA</a:t>
            </a:r>
            <a:endParaRPr lang="zh-CN" alt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文本框 17">
            <a:extLst>
              <a:ext uri="{FF2B5EF4-FFF2-40B4-BE49-F238E27FC236}">
                <a16:creationId xmlns:a16="http://schemas.microsoft.com/office/drawing/2014/main" id="{C0F463FA-E84C-BE33-BFCD-561EB7A317F3}"/>
              </a:ext>
            </a:extLst>
          </p:cNvPr>
          <p:cNvSpPr txBox="1"/>
          <p:nvPr/>
        </p:nvSpPr>
        <p:spPr>
          <a:xfrm>
            <a:off x="2005690" y="1984661"/>
            <a:ext cx="51648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MVP</a:t>
            </a:r>
            <a:endParaRPr lang="zh-CN" alt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文本框 18">
            <a:extLst>
              <a:ext uri="{FF2B5EF4-FFF2-40B4-BE49-F238E27FC236}">
                <a16:creationId xmlns:a16="http://schemas.microsoft.com/office/drawing/2014/main" id="{398CC3D8-7FD6-6614-820E-1DA130870E77}"/>
              </a:ext>
            </a:extLst>
          </p:cNvPr>
          <p:cNvSpPr txBox="1"/>
          <p:nvPr/>
        </p:nvSpPr>
        <p:spPr>
          <a:xfrm>
            <a:off x="1992937" y="3905256"/>
            <a:ext cx="60144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MVPP</a:t>
            </a:r>
            <a:endParaRPr lang="zh-CN" alt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文本框 19">
            <a:extLst>
              <a:ext uri="{FF2B5EF4-FFF2-40B4-BE49-F238E27FC236}">
                <a16:creationId xmlns:a16="http://schemas.microsoft.com/office/drawing/2014/main" id="{99BCAEE9-F850-8E3E-D49D-C371E5D9BA1A}"/>
              </a:ext>
            </a:extLst>
          </p:cNvPr>
          <p:cNvSpPr txBox="1"/>
          <p:nvPr/>
        </p:nvSpPr>
        <p:spPr>
          <a:xfrm>
            <a:off x="3696085" y="3555230"/>
            <a:ext cx="40588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IPP</a:t>
            </a:r>
            <a:endParaRPr lang="zh-CN" alt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文本框 20">
            <a:extLst>
              <a:ext uri="{FF2B5EF4-FFF2-40B4-BE49-F238E27FC236}">
                <a16:creationId xmlns:a16="http://schemas.microsoft.com/office/drawing/2014/main" id="{B51FECF9-BEE2-F24D-78D5-7F36B86D3D23}"/>
              </a:ext>
            </a:extLst>
          </p:cNvPr>
          <p:cNvSpPr txBox="1"/>
          <p:nvPr/>
        </p:nvSpPr>
        <p:spPr>
          <a:xfrm>
            <a:off x="3603021" y="4585759"/>
            <a:ext cx="71205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DMAPP</a:t>
            </a:r>
            <a:endParaRPr lang="zh-CN" alt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文本框 21">
            <a:extLst>
              <a:ext uri="{FF2B5EF4-FFF2-40B4-BE49-F238E27FC236}">
                <a16:creationId xmlns:a16="http://schemas.microsoft.com/office/drawing/2014/main" id="{9E4E0075-7DB5-FE85-491B-1A6AA62A3D53}"/>
              </a:ext>
            </a:extLst>
          </p:cNvPr>
          <p:cNvSpPr txBox="1"/>
          <p:nvPr/>
        </p:nvSpPr>
        <p:spPr>
          <a:xfrm>
            <a:off x="2942701" y="463578"/>
            <a:ext cx="62709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HMGS</a:t>
            </a:r>
            <a:endParaRPr lang="zh-CN" alt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文本框 22">
            <a:extLst>
              <a:ext uri="{FF2B5EF4-FFF2-40B4-BE49-F238E27FC236}">
                <a16:creationId xmlns:a16="http://schemas.microsoft.com/office/drawing/2014/main" id="{206D7C5E-E919-E9E2-1E1B-1CABC8AA7041}"/>
              </a:ext>
            </a:extLst>
          </p:cNvPr>
          <p:cNvSpPr txBox="1"/>
          <p:nvPr/>
        </p:nvSpPr>
        <p:spPr>
          <a:xfrm>
            <a:off x="4185437" y="1250913"/>
            <a:ext cx="64472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HMGR</a:t>
            </a:r>
            <a:endParaRPr lang="zh-CN" alt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文本框 23">
            <a:extLst>
              <a:ext uri="{FF2B5EF4-FFF2-40B4-BE49-F238E27FC236}">
                <a16:creationId xmlns:a16="http://schemas.microsoft.com/office/drawing/2014/main" id="{4F48C909-FACE-3C2A-848E-04FB40F74CFF}"/>
              </a:ext>
            </a:extLst>
          </p:cNvPr>
          <p:cNvSpPr txBox="1"/>
          <p:nvPr/>
        </p:nvSpPr>
        <p:spPr>
          <a:xfrm>
            <a:off x="3067058" y="1625923"/>
            <a:ext cx="54213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MVK</a:t>
            </a:r>
            <a:endParaRPr lang="zh-CN" alt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文本框 24">
            <a:extLst>
              <a:ext uri="{FF2B5EF4-FFF2-40B4-BE49-F238E27FC236}">
                <a16:creationId xmlns:a16="http://schemas.microsoft.com/office/drawing/2014/main" id="{F987D4D5-EB1F-CAC8-F649-B8196449B3A6}"/>
              </a:ext>
            </a:extLst>
          </p:cNvPr>
          <p:cNvSpPr txBox="1"/>
          <p:nvPr/>
        </p:nvSpPr>
        <p:spPr>
          <a:xfrm>
            <a:off x="1821249" y="2783533"/>
            <a:ext cx="51648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PMK</a:t>
            </a:r>
            <a:endParaRPr lang="zh-CN" alt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文本框 25">
            <a:extLst>
              <a:ext uri="{FF2B5EF4-FFF2-40B4-BE49-F238E27FC236}">
                <a16:creationId xmlns:a16="http://schemas.microsoft.com/office/drawing/2014/main" id="{B7F795C3-3E0D-399E-44A6-9DCE10D7FDE0}"/>
              </a:ext>
            </a:extLst>
          </p:cNvPr>
          <p:cNvSpPr txBox="1"/>
          <p:nvPr/>
        </p:nvSpPr>
        <p:spPr>
          <a:xfrm>
            <a:off x="2737043" y="3399328"/>
            <a:ext cx="54213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MVD</a:t>
            </a:r>
            <a:endParaRPr lang="zh-CN" alt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文本框 26">
            <a:extLst>
              <a:ext uri="{FF2B5EF4-FFF2-40B4-BE49-F238E27FC236}">
                <a16:creationId xmlns:a16="http://schemas.microsoft.com/office/drawing/2014/main" id="{F9321251-9C54-737C-9AF0-94F9C4AC8988}"/>
              </a:ext>
            </a:extLst>
          </p:cNvPr>
          <p:cNvSpPr txBox="1"/>
          <p:nvPr/>
        </p:nvSpPr>
        <p:spPr>
          <a:xfrm>
            <a:off x="3912380" y="3878903"/>
            <a:ext cx="39786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IDI</a:t>
            </a:r>
            <a:endParaRPr lang="zh-CN" alt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8" name="图片 27">
            <a:extLst>
              <a:ext uri="{FF2B5EF4-FFF2-40B4-BE49-F238E27FC236}">
                <a16:creationId xmlns:a16="http://schemas.microsoft.com/office/drawing/2014/main" id="{5197CB59-1BB8-2090-1973-E0EAD0DFFB4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4719" y="534866"/>
            <a:ext cx="623213" cy="432000"/>
          </a:xfrm>
          <a:prstGeom prst="rect">
            <a:avLst/>
          </a:prstGeom>
        </p:spPr>
      </p:pic>
      <p:pic>
        <p:nvPicPr>
          <p:cNvPr id="29" name="图片 28">
            <a:extLst>
              <a:ext uri="{FF2B5EF4-FFF2-40B4-BE49-F238E27FC236}">
                <a16:creationId xmlns:a16="http://schemas.microsoft.com/office/drawing/2014/main" id="{0E617560-3517-E29E-44D6-699D16DAE0E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2945" y="3475187"/>
            <a:ext cx="1409311" cy="432000"/>
          </a:xfrm>
          <a:prstGeom prst="rect">
            <a:avLst/>
          </a:prstGeom>
        </p:spPr>
      </p:pic>
      <p:pic>
        <p:nvPicPr>
          <p:cNvPr id="30" name="图片 29">
            <a:extLst>
              <a:ext uri="{FF2B5EF4-FFF2-40B4-BE49-F238E27FC236}">
                <a16:creationId xmlns:a16="http://schemas.microsoft.com/office/drawing/2014/main" id="{4C23E346-F788-BFF3-95C8-76030DAF12D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1921" y="3146712"/>
            <a:ext cx="1018286" cy="432000"/>
          </a:xfrm>
          <a:prstGeom prst="rect">
            <a:avLst/>
          </a:prstGeom>
        </p:spPr>
      </p:pic>
      <p:pic>
        <p:nvPicPr>
          <p:cNvPr id="31" name="图片 30">
            <a:extLst>
              <a:ext uri="{FF2B5EF4-FFF2-40B4-BE49-F238E27FC236}">
                <a16:creationId xmlns:a16="http://schemas.microsoft.com/office/drawing/2014/main" id="{918715A1-1E70-0C63-579A-CBD08E2D4DB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65038" y="4128711"/>
            <a:ext cx="1018286" cy="432000"/>
          </a:xfrm>
          <a:prstGeom prst="rect">
            <a:avLst/>
          </a:prstGeom>
        </p:spPr>
      </p:pic>
      <p:sp>
        <p:nvSpPr>
          <p:cNvPr id="32" name="文本框 31">
            <a:extLst>
              <a:ext uri="{FF2B5EF4-FFF2-40B4-BE49-F238E27FC236}">
                <a16:creationId xmlns:a16="http://schemas.microsoft.com/office/drawing/2014/main" id="{FECF0156-AF1E-B776-EB15-9F6AB336D1E3}"/>
              </a:ext>
            </a:extLst>
          </p:cNvPr>
          <p:cNvSpPr txBox="1"/>
          <p:nvPr/>
        </p:nvSpPr>
        <p:spPr>
          <a:xfrm>
            <a:off x="897875" y="4568298"/>
            <a:ext cx="12747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Peroxisome</a:t>
            </a:r>
            <a:endParaRPr lang="zh-CN" alt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文本框 32">
            <a:extLst>
              <a:ext uri="{FF2B5EF4-FFF2-40B4-BE49-F238E27FC236}">
                <a16:creationId xmlns:a16="http://schemas.microsoft.com/office/drawing/2014/main" id="{01C08E39-BA69-D824-4F6E-C75A6127CBE6}"/>
              </a:ext>
            </a:extLst>
          </p:cNvPr>
          <p:cNvSpPr txBox="1"/>
          <p:nvPr/>
        </p:nvSpPr>
        <p:spPr>
          <a:xfrm>
            <a:off x="2079493" y="-12918"/>
            <a:ext cx="1533561" cy="369332"/>
          </a:xfrm>
          <a:prstGeom prst="rect">
            <a:avLst/>
          </a:prstGeom>
          <a:solidFill>
            <a:schemeClr val="tx1"/>
          </a:solidFill>
        </p:spPr>
        <p:txBody>
          <a:bodyPr wrap="none" rtlCol="0">
            <a:spAutoFit/>
          </a:bodyPr>
          <a:lstStyle/>
          <a:p>
            <a:r>
              <a:rPr lang="en-US" altLang="zh-CN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MVA Pathway</a:t>
            </a:r>
            <a:endParaRPr lang="zh-CN" altLang="en-US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4" name="图片 33">
            <a:extLst>
              <a:ext uri="{FF2B5EF4-FFF2-40B4-BE49-F238E27FC236}">
                <a16:creationId xmlns:a16="http://schemas.microsoft.com/office/drawing/2014/main" id="{4B09AA17-43E2-95CA-8569-E3F8099BBF9F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6636" y="534866"/>
            <a:ext cx="991475" cy="432000"/>
          </a:xfrm>
          <a:prstGeom prst="rect">
            <a:avLst/>
          </a:prstGeom>
        </p:spPr>
      </p:pic>
      <p:pic>
        <p:nvPicPr>
          <p:cNvPr id="35" name="图片 34">
            <a:extLst>
              <a:ext uri="{FF2B5EF4-FFF2-40B4-BE49-F238E27FC236}">
                <a16:creationId xmlns:a16="http://schemas.microsoft.com/office/drawing/2014/main" id="{8E126308-3CFC-C7F1-F11C-68911820E231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04385" y="565232"/>
            <a:ext cx="1473049" cy="432000"/>
          </a:xfrm>
          <a:prstGeom prst="rect">
            <a:avLst/>
          </a:prstGeom>
        </p:spPr>
      </p:pic>
      <p:pic>
        <p:nvPicPr>
          <p:cNvPr id="36" name="图片 35">
            <a:extLst>
              <a:ext uri="{FF2B5EF4-FFF2-40B4-BE49-F238E27FC236}">
                <a16:creationId xmlns:a16="http://schemas.microsoft.com/office/drawing/2014/main" id="{CB7D54A0-63A3-6216-990D-3EB934D9CDDE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25670" y="1591004"/>
            <a:ext cx="1366820" cy="432000"/>
          </a:xfrm>
          <a:prstGeom prst="rect">
            <a:avLst/>
          </a:prstGeom>
        </p:spPr>
      </p:pic>
      <p:pic>
        <p:nvPicPr>
          <p:cNvPr id="37" name="图片 36">
            <a:extLst>
              <a:ext uri="{FF2B5EF4-FFF2-40B4-BE49-F238E27FC236}">
                <a16:creationId xmlns:a16="http://schemas.microsoft.com/office/drawing/2014/main" id="{7EF24CDE-73E9-4F70-997E-1F9B7D0B3A50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7469" y="1622123"/>
            <a:ext cx="1349115" cy="432000"/>
          </a:xfrm>
          <a:prstGeom prst="rect">
            <a:avLst/>
          </a:prstGeom>
        </p:spPr>
      </p:pic>
      <p:pic>
        <p:nvPicPr>
          <p:cNvPr id="38" name="图片 37">
            <a:extLst>
              <a:ext uri="{FF2B5EF4-FFF2-40B4-BE49-F238E27FC236}">
                <a16:creationId xmlns:a16="http://schemas.microsoft.com/office/drawing/2014/main" id="{E98E696B-CF96-51D4-DE03-57488BE4A6CA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10815" y="463578"/>
            <a:ext cx="961298" cy="720000"/>
          </a:xfrm>
          <a:prstGeom prst="rect">
            <a:avLst/>
          </a:prstGeom>
        </p:spPr>
      </p:pic>
      <p:pic>
        <p:nvPicPr>
          <p:cNvPr id="39" name="图片 38">
            <a:extLst>
              <a:ext uri="{FF2B5EF4-FFF2-40B4-BE49-F238E27FC236}">
                <a16:creationId xmlns:a16="http://schemas.microsoft.com/office/drawing/2014/main" id="{DCF8B29D-C274-8A1A-EC0C-B46600843F97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8701" y="1323171"/>
            <a:ext cx="778378" cy="720000"/>
          </a:xfrm>
          <a:prstGeom prst="rect">
            <a:avLst/>
          </a:prstGeom>
        </p:spPr>
      </p:pic>
      <p:sp>
        <p:nvSpPr>
          <p:cNvPr id="40" name="文本框 39">
            <a:extLst>
              <a:ext uri="{FF2B5EF4-FFF2-40B4-BE49-F238E27FC236}">
                <a16:creationId xmlns:a16="http://schemas.microsoft.com/office/drawing/2014/main" id="{D78AF259-5F50-C89B-B4E9-9F396201074B}"/>
              </a:ext>
            </a:extLst>
          </p:cNvPr>
          <p:cNvSpPr txBox="1"/>
          <p:nvPr/>
        </p:nvSpPr>
        <p:spPr>
          <a:xfrm>
            <a:off x="11114007" y="768740"/>
            <a:ext cx="45557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G3P</a:t>
            </a:r>
            <a:endParaRPr lang="zh-CN" alt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" name="文本框 40">
            <a:extLst>
              <a:ext uri="{FF2B5EF4-FFF2-40B4-BE49-F238E27FC236}">
                <a16:creationId xmlns:a16="http://schemas.microsoft.com/office/drawing/2014/main" id="{9C145D91-D502-D968-4D90-64153482D0F5}"/>
              </a:ext>
            </a:extLst>
          </p:cNvPr>
          <p:cNvSpPr txBox="1"/>
          <p:nvPr/>
        </p:nvSpPr>
        <p:spPr>
          <a:xfrm>
            <a:off x="11047079" y="1520641"/>
            <a:ext cx="72487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pyruvate</a:t>
            </a:r>
            <a:endParaRPr lang="zh-CN" alt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2" name="图片 41">
            <a:extLst>
              <a:ext uri="{FF2B5EF4-FFF2-40B4-BE49-F238E27FC236}">
                <a16:creationId xmlns:a16="http://schemas.microsoft.com/office/drawing/2014/main" id="{B4109123-1AEE-E873-9F7B-0466A812D08B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11174" y="940312"/>
            <a:ext cx="1163676" cy="720000"/>
          </a:xfrm>
          <a:prstGeom prst="rect">
            <a:avLst/>
          </a:prstGeom>
        </p:spPr>
      </p:pic>
      <p:sp>
        <p:nvSpPr>
          <p:cNvPr id="43" name="文本框 42">
            <a:extLst>
              <a:ext uri="{FF2B5EF4-FFF2-40B4-BE49-F238E27FC236}">
                <a16:creationId xmlns:a16="http://schemas.microsoft.com/office/drawing/2014/main" id="{8ED22AAE-1AF0-FCDD-89E2-2EDC9D16DAC4}"/>
              </a:ext>
            </a:extLst>
          </p:cNvPr>
          <p:cNvSpPr txBox="1"/>
          <p:nvPr/>
        </p:nvSpPr>
        <p:spPr>
          <a:xfrm>
            <a:off x="7042910" y="1139030"/>
            <a:ext cx="49084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DXP</a:t>
            </a:r>
            <a:endParaRPr lang="zh-CN" alt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4" name="图片 43">
            <a:extLst>
              <a:ext uri="{FF2B5EF4-FFF2-40B4-BE49-F238E27FC236}">
                <a16:creationId xmlns:a16="http://schemas.microsoft.com/office/drawing/2014/main" id="{6FEA7E59-6D55-B7ED-A538-CB13461D2F56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60598" y="2051057"/>
            <a:ext cx="1296000" cy="720000"/>
          </a:xfrm>
          <a:prstGeom prst="rect">
            <a:avLst/>
          </a:prstGeom>
        </p:spPr>
      </p:pic>
      <p:sp>
        <p:nvSpPr>
          <p:cNvPr id="45" name="文本框 44">
            <a:extLst>
              <a:ext uri="{FF2B5EF4-FFF2-40B4-BE49-F238E27FC236}">
                <a16:creationId xmlns:a16="http://schemas.microsoft.com/office/drawing/2014/main" id="{2B611513-DD18-E8A7-A27B-6741E79A6D45}"/>
              </a:ext>
            </a:extLst>
          </p:cNvPr>
          <p:cNvSpPr txBox="1"/>
          <p:nvPr/>
        </p:nvSpPr>
        <p:spPr>
          <a:xfrm>
            <a:off x="6960140" y="2336599"/>
            <a:ext cx="50045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MEP</a:t>
            </a:r>
            <a:endParaRPr lang="zh-CN" alt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6" name="图片 45">
            <a:extLst>
              <a:ext uri="{FF2B5EF4-FFF2-40B4-BE49-F238E27FC236}">
                <a16:creationId xmlns:a16="http://schemas.microsoft.com/office/drawing/2014/main" id="{AF85845C-3BF4-1CDD-658D-BE5B64DDF319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18517" y="3531776"/>
            <a:ext cx="1350000" cy="432000"/>
          </a:xfrm>
          <a:prstGeom prst="rect">
            <a:avLst/>
          </a:prstGeom>
        </p:spPr>
      </p:pic>
      <p:sp>
        <p:nvSpPr>
          <p:cNvPr id="47" name="文本框 46">
            <a:extLst>
              <a:ext uri="{FF2B5EF4-FFF2-40B4-BE49-F238E27FC236}">
                <a16:creationId xmlns:a16="http://schemas.microsoft.com/office/drawing/2014/main" id="{A95DB915-D1CE-BD39-13E8-E95F2805E93F}"/>
              </a:ext>
            </a:extLst>
          </p:cNvPr>
          <p:cNvSpPr txBox="1"/>
          <p:nvPr/>
        </p:nvSpPr>
        <p:spPr>
          <a:xfrm>
            <a:off x="10410494" y="3955018"/>
            <a:ext cx="70403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HMBPP</a:t>
            </a:r>
            <a:endParaRPr lang="zh-CN" alt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8" name="图片 47">
            <a:extLst>
              <a:ext uri="{FF2B5EF4-FFF2-40B4-BE49-F238E27FC236}">
                <a16:creationId xmlns:a16="http://schemas.microsoft.com/office/drawing/2014/main" id="{8B8BF76C-4E91-74AB-727F-0EEF13A70303}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36093" y="3133412"/>
            <a:ext cx="1018286" cy="432000"/>
          </a:xfrm>
          <a:prstGeom prst="rect">
            <a:avLst/>
          </a:prstGeom>
        </p:spPr>
      </p:pic>
      <p:sp>
        <p:nvSpPr>
          <p:cNvPr id="49" name="文本框 48">
            <a:extLst>
              <a:ext uri="{FF2B5EF4-FFF2-40B4-BE49-F238E27FC236}">
                <a16:creationId xmlns:a16="http://schemas.microsoft.com/office/drawing/2014/main" id="{8EC367D1-9949-969B-6B25-7ABFB0246534}"/>
              </a:ext>
            </a:extLst>
          </p:cNvPr>
          <p:cNvSpPr txBox="1"/>
          <p:nvPr/>
        </p:nvSpPr>
        <p:spPr>
          <a:xfrm>
            <a:off x="7937703" y="3536110"/>
            <a:ext cx="40588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IPP</a:t>
            </a:r>
            <a:endParaRPr lang="zh-CN" alt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0" name="图片 49">
            <a:extLst>
              <a:ext uri="{FF2B5EF4-FFF2-40B4-BE49-F238E27FC236}">
                <a16:creationId xmlns:a16="http://schemas.microsoft.com/office/drawing/2014/main" id="{5C3626F2-F3A2-56D3-0F07-B8E758BC60EE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54463" y="4024775"/>
            <a:ext cx="1018286" cy="432000"/>
          </a:xfrm>
          <a:prstGeom prst="rect">
            <a:avLst/>
          </a:prstGeom>
        </p:spPr>
      </p:pic>
      <p:sp>
        <p:nvSpPr>
          <p:cNvPr id="51" name="文本框 50">
            <a:extLst>
              <a:ext uri="{FF2B5EF4-FFF2-40B4-BE49-F238E27FC236}">
                <a16:creationId xmlns:a16="http://schemas.microsoft.com/office/drawing/2014/main" id="{8B24514B-94DB-1A44-0DEE-2CE0B6D05D06}"/>
              </a:ext>
            </a:extLst>
          </p:cNvPr>
          <p:cNvSpPr txBox="1"/>
          <p:nvPr/>
        </p:nvSpPr>
        <p:spPr>
          <a:xfrm>
            <a:off x="7789839" y="4387708"/>
            <a:ext cx="71205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DMAPP</a:t>
            </a:r>
            <a:endParaRPr lang="zh-CN" alt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52" name="直接箭头连接符 51">
            <a:extLst>
              <a:ext uri="{FF2B5EF4-FFF2-40B4-BE49-F238E27FC236}">
                <a16:creationId xmlns:a16="http://schemas.microsoft.com/office/drawing/2014/main" id="{C030F1AA-1B14-C142-A67F-6FB18E5C671C}"/>
              </a:ext>
            </a:extLst>
          </p:cNvPr>
          <p:cNvCxnSpPr>
            <a:cxnSpLocks/>
          </p:cNvCxnSpPr>
          <p:nvPr/>
        </p:nvCxnSpPr>
        <p:spPr>
          <a:xfrm flipH="1">
            <a:off x="8929981" y="1262974"/>
            <a:ext cx="1318796" cy="0"/>
          </a:xfrm>
          <a:prstGeom prst="straightConnector1">
            <a:avLst/>
          </a:prstGeom>
          <a:ln w="12700">
            <a:solidFill>
              <a:schemeClr val="accent1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文本框 52">
            <a:extLst>
              <a:ext uri="{FF2B5EF4-FFF2-40B4-BE49-F238E27FC236}">
                <a16:creationId xmlns:a16="http://schemas.microsoft.com/office/drawing/2014/main" id="{5CC7BEB3-F536-D0FA-2FAF-CF1DC9EE58E9}"/>
              </a:ext>
            </a:extLst>
          </p:cNvPr>
          <p:cNvSpPr txBox="1"/>
          <p:nvPr/>
        </p:nvSpPr>
        <p:spPr>
          <a:xfrm>
            <a:off x="9361327" y="958183"/>
            <a:ext cx="49084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DXS</a:t>
            </a:r>
            <a:endParaRPr lang="zh-CN" alt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54" name="直接箭头连接符 53">
            <a:extLst>
              <a:ext uri="{FF2B5EF4-FFF2-40B4-BE49-F238E27FC236}">
                <a16:creationId xmlns:a16="http://schemas.microsoft.com/office/drawing/2014/main" id="{A7E793C5-972F-9358-B2EE-F00CED0278B2}"/>
              </a:ext>
            </a:extLst>
          </p:cNvPr>
          <p:cNvCxnSpPr>
            <a:cxnSpLocks/>
          </p:cNvCxnSpPr>
          <p:nvPr/>
        </p:nvCxnSpPr>
        <p:spPr>
          <a:xfrm>
            <a:off x="8076416" y="1744596"/>
            <a:ext cx="0" cy="605867"/>
          </a:xfrm>
          <a:prstGeom prst="straightConnector1">
            <a:avLst/>
          </a:prstGeom>
          <a:ln w="12700">
            <a:solidFill>
              <a:schemeClr val="accent1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文本框 54">
            <a:extLst>
              <a:ext uri="{FF2B5EF4-FFF2-40B4-BE49-F238E27FC236}">
                <a16:creationId xmlns:a16="http://schemas.microsoft.com/office/drawing/2014/main" id="{F89471F6-1219-A3DB-A088-E5CBE2EE358C}"/>
              </a:ext>
            </a:extLst>
          </p:cNvPr>
          <p:cNvSpPr txBox="1"/>
          <p:nvPr/>
        </p:nvSpPr>
        <p:spPr>
          <a:xfrm>
            <a:off x="7632170" y="1857951"/>
            <a:ext cx="50847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DXR</a:t>
            </a:r>
            <a:endParaRPr lang="zh-CN" alt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6" name="文本框 55">
            <a:extLst>
              <a:ext uri="{FF2B5EF4-FFF2-40B4-BE49-F238E27FC236}">
                <a16:creationId xmlns:a16="http://schemas.microsoft.com/office/drawing/2014/main" id="{951FC461-9A34-75B8-FE1B-EE992987FA30}"/>
              </a:ext>
            </a:extLst>
          </p:cNvPr>
          <p:cNvSpPr txBox="1"/>
          <p:nvPr/>
        </p:nvSpPr>
        <p:spPr>
          <a:xfrm>
            <a:off x="8998010" y="2106232"/>
            <a:ext cx="51809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MCT</a:t>
            </a:r>
            <a:endParaRPr lang="zh-CN" alt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7" name="文本框 56">
            <a:extLst>
              <a:ext uri="{FF2B5EF4-FFF2-40B4-BE49-F238E27FC236}">
                <a16:creationId xmlns:a16="http://schemas.microsoft.com/office/drawing/2014/main" id="{4A718201-8D98-C159-3C9B-C23A32B52959}"/>
              </a:ext>
            </a:extLst>
          </p:cNvPr>
          <p:cNvSpPr txBox="1"/>
          <p:nvPr/>
        </p:nvSpPr>
        <p:spPr>
          <a:xfrm>
            <a:off x="9383313" y="2506534"/>
            <a:ext cx="53412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CMK</a:t>
            </a:r>
            <a:endParaRPr lang="zh-CN" alt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8" name="文本框 57">
            <a:extLst>
              <a:ext uri="{FF2B5EF4-FFF2-40B4-BE49-F238E27FC236}">
                <a16:creationId xmlns:a16="http://schemas.microsoft.com/office/drawing/2014/main" id="{A3FD6F2F-30BB-CFE5-7D0D-A4554AAF92EC}"/>
              </a:ext>
            </a:extLst>
          </p:cNvPr>
          <p:cNvSpPr txBox="1"/>
          <p:nvPr/>
        </p:nvSpPr>
        <p:spPr>
          <a:xfrm>
            <a:off x="10174976" y="2461578"/>
            <a:ext cx="51648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MDS</a:t>
            </a:r>
            <a:endParaRPr lang="zh-CN" alt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9" name="文本框 58">
            <a:extLst>
              <a:ext uri="{FF2B5EF4-FFF2-40B4-BE49-F238E27FC236}">
                <a16:creationId xmlns:a16="http://schemas.microsoft.com/office/drawing/2014/main" id="{DC34A33B-636C-06F6-A5DA-99BCAF0C2E78}"/>
              </a:ext>
            </a:extLst>
          </p:cNvPr>
          <p:cNvSpPr txBox="1"/>
          <p:nvPr/>
        </p:nvSpPr>
        <p:spPr>
          <a:xfrm>
            <a:off x="10322513" y="3077206"/>
            <a:ext cx="49084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HDS</a:t>
            </a:r>
            <a:endParaRPr lang="zh-CN" alt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60" name="直接箭头连接符 59">
            <a:extLst>
              <a:ext uri="{FF2B5EF4-FFF2-40B4-BE49-F238E27FC236}">
                <a16:creationId xmlns:a16="http://schemas.microsoft.com/office/drawing/2014/main" id="{CB9D67CE-33B0-E1DC-F85C-F76CC41EA7A1}"/>
              </a:ext>
            </a:extLst>
          </p:cNvPr>
          <p:cNvCxnSpPr>
            <a:cxnSpLocks/>
          </p:cNvCxnSpPr>
          <p:nvPr/>
        </p:nvCxnSpPr>
        <p:spPr>
          <a:xfrm flipH="1" flipV="1">
            <a:off x="8814969" y="3522267"/>
            <a:ext cx="1136688" cy="247557"/>
          </a:xfrm>
          <a:prstGeom prst="straightConnector1">
            <a:avLst/>
          </a:prstGeom>
          <a:ln w="12700">
            <a:solidFill>
              <a:schemeClr val="accent1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直接箭头连接符 60">
            <a:extLst>
              <a:ext uri="{FF2B5EF4-FFF2-40B4-BE49-F238E27FC236}">
                <a16:creationId xmlns:a16="http://schemas.microsoft.com/office/drawing/2014/main" id="{CB4F54C7-0358-F108-2262-1815D80ABA15}"/>
              </a:ext>
            </a:extLst>
          </p:cNvPr>
          <p:cNvCxnSpPr>
            <a:cxnSpLocks/>
          </p:cNvCxnSpPr>
          <p:nvPr/>
        </p:nvCxnSpPr>
        <p:spPr>
          <a:xfrm flipH="1">
            <a:off x="8879879" y="3933485"/>
            <a:ext cx="1071778" cy="403754"/>
          </a:xfrm>
          <a:prstGeom prst="straightConnector1">
            <a:avLst/>
          </a:prstGeom>
          <a:ln w="12700">
            <a:solidFill>
              <a:schemeClr val="accent1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文本框 61">
            <a:extLst>
              <a:ext uri="{FF2B5EF4-FFF2-40B4-BE49-F238E27FC236}">
                <a16:creationId xmlns:a16="http://schemas.microsoft.com/office/drawing/2014/main" id="{99B00E5E-6FD7-87F1-5FD0-1AF173212768}"/>
              </a:ext>
            </a:extLst>
          </p:cNvPr>
          <p:cNvSpPr txBox="1"/>
          <p:nvPr/>
        </p:nvSpPr>
        <p:spPr>
          <a:xfrm>
            <a:off x="9156870" y="4198740"/>
            <a:ext cx="50847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HDR</a:t>
            </a:r>
            <a:endParaRPr lang="zh-CN" alt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3" name="文本框 62">
            <a:extLst>
              <a:ext uri="{FF2B5EF4-FFF2-40B4-BE49-F238E27FC236}">
                <a16:creationId xmlns:a16="http://schemas.microsoft.com/office/drawing/2014/main" id="{F7969F44-54C7-5C9A-F42F-CF91118CED49}"/>
              </a:ext>
            </a:extLst>
          </p:cNvPr>
          <p:cNvSpPr txBox="1"/>
          <p:nvPr/>
        </p:nvSpPr>
        <p:spPr>
          <a:xfrm>
            <a:off x="9141900" y="3357736"/>
            <a:ext cx="50847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HDR</a:t>
            </a:r>
            <a:endParaRPr lang="zh-CN" alt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4" name="文本框 63">
            <a:extLst>
              <a:ext uri="{FF2B5EF4-FFF2-40B4-BE49-F238E27FC236}">
                <a16:creationId xmlns:a16="http://schemas.microsoft.com/office/drawing/2014/main" id="{BDEF822F-E2C7-50C9-3AB6-92BEC5E0CB44}"/>
              </a:ext>
            </a:extLst>
          </p:cNvPr>
          <p:cNvSpPr txBox="1"/>
          <p:nvPr/>
        </p:nvSpPr>
        <p:spPr>
          <a:xfrm>
            <a:off x="661001" y="2042371"/>
            <a:ext cx="9028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Cytosol</a:t>
            </a:r>
            <a:endParaRPr lang="zh-CN" alt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5" name="文本框 64">
            <a:extLst>
              <a:ext uri="{FF2B5EF4-FFF2-40B4-BE49-F238E27FC236}">
                <a16:creationId xmlns:a16="http://schemas.microsoft.com/office/drawing/2014/main" id="{4994F638-8C74-DE80-6FA5-C44A91BF5D3B}"/>
              </a:ext>
            </a:extLst>
          </p:cNvPr>
          <p:cNvSpPr txBox="1"/>
          <p:nvPr/>
        </p:nvSpPr>
        <p:spPr>
          <a:xfrm>
            <a:off x="10410494" y="4560961"/>
            <a:ext cx="9028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Plastids</a:t>
            </a:r>
            <a:endParaRPr lang="zh-CN" alt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6" name="文本框 65">
            <a:extLst>
              <a:ext uri="{FF2B5EF4-FFF2-40B4-BE49-F238E27FC236}">
                <a16:creationId xmlns:a16="http://schemas.microsoft.com/office/drawing/2014/main" id="{269AB4D6-D91F-F54B-F8BC-DF63B5712F89}"/>
              </a:ext>
            </a:extLst>
          </p:cNvPr>
          <p:cNvSpPr txBox="1"/>
          <p:nvPr/>
        </p:nvSpPr>
        <p:spPr>
          <a:xfrm rot="5400000">
            <a:off x="11662406" y="2190884"/>
            <a:ext cx="72487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pyruvate</a:t>
            </a:r>
            <a:endParaRPr lang="zh-CN" alt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67" name="连接符: 曲线 66">
            <a:extLst>
              <a:ext uri="{FF2B5EF4-FFF2-40B4-BE49-F238E27FC236}">
                <a16:creationId xmlns:a16="http://schemas.microsoft.com/office/drawing/2014/main" id="{E09AB025-3051-73A5-583C-33051894440C}"/>
              </a:ext>
            </a:extLst>
          </p:cNvPr>
          <p:cNvCxnSpPr>
            <a:cxnSpLocks/>
          </p:cNvCxnSpPr>
          <p:nvPr/>
        </p:nvCxnSpPr>
        <p:spPr>
          <a:xfrm>
            <a:off x="8879879" y="2373755"/>
            <a:ext cx="2036919" cy="1062199"/>
          </a:xfrm>
          <a:prstGeom prst="curved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右中括号 67">
            <a:extLst>
              <a:ext uri="{FF2B5EF4-FFF2-40B4-BE49-F238E27FC236}">
                <a16:creationId xmlns:a16="http://schemas.microsoft.com/office/drawing/2014/main" id="{EEB6099C-9D2B-0505-E47F-BA08F44BA28F}"/>
              </a:ext>
            </a:extLst>
          </p:cNvPr>
          <p:cNvSpPr/>
          <p:nvPr/>
        </p:nvSpPr>
        <p:spPr>
          <a:xfrm>
            <a:off x="4560802" y="3451124"/>
            <a:ext cx="171960" cy="1047721"/>
          </a:xfrm>
          <a:prstGeom prst="rightBracket">
            <a:avLst/>
          </a:prstGeom>
          <a:ln w="127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9" name="左中括号 68">
            <a:extLst>
              <a:ext uri="{FF2B5EF4-FFF2-40B4-BE49-F238E27FC236}">
                <a16:creationId xmlns:a16="http://schemas.microsoft.com/office/drawing/2014/main" id="{035338B3-8AB2-E6A5-7418-F859F4D4276F}"/>
              </a:ext>
            </a:extLst>
          </p:cNvPr>
          <p:cNvSpPr/>
          <p:nvPr/>
        </p:nvSpPr>
        <p:spPr>
          <a:xfrm>
            <a:off x="7598557" y="3422839"/>
            <a:ext cx="73152" cy="914400"/>
          </a:xfrm>
          <a:prstGeom prst="leftBracket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70" name="直接箭头连接符 69">
            <a:extLst>
              <a:ext uri="{FF2B5EF4-FFF2-40B4-BE49-F238E27FC236}">
                <a16:creationId xmlns:a16="http://schemas.microsoft.com/office/drawing/2014/main" id="{22C1861C-5D2A-38C3-C183-72358901A089}"/>
              </a:ext>
            </a:extLst>
          </p:cNvPr>
          <p:cNvCxnSpPr>
            <a:cxnSpLocks/>
          </p:cNvCxnSpPr>
          <p:nvPr/>
        </p:nvCxnSpPr>
        <p:spPr>
          <a:xfrm>
            <a:off x="4741607" y="3933485"/>
            <a:ext cx="1097451" cy="109672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71" name="直接箭头连接符 70">
            <a:extLst>
              <a:ext uri="{FF2B5EF4-FFF2-40B4-BE49-F238E27FC236}">
                <a16:creationId xmlns:a16="http://schemas.microsoft.com/office/drawing/2014/main" id="{CC597A9B-808D-DA2C-3F18-E75FC69F3905}"/>
              </a:ext>
            </a:extLst>
          </p:cNvPr>
          <p:cNvCxnSpPr>
            <a:cxnSpLocks/>
            <a:stCxn id="69" idx="1"/>
          </p:cNvCxnSpPr>
          <p:nvPr/>
        </p:nvCxnSpPr>
        <p:spPr>
          <a:xfrm flipH="1">
            <a:off x="6700723" y="3880039"/>
            <a:ext cx="897834" cy="111611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文本框 71">
            <a:extLst>
              <a:ext uri="{FF2B5EF4-FFF2-40B4-BE49-F238E27FC236}">
                <a16:creationId xmlns:a16="http://schemas.microsoft.com/office/drawing/2014/main" id="{06ACAE8E-A1F4-6CA7-F14B-E25F046F767A}"/>
              </a:ext>
            </a:extLst>
          </p:cNvPr>
          <p:cNvSpPr txBox="1"/>
          <p:nvPr/>
        </p:nvSpPr>
        <p:spPr>
          <a:xfrm>
            <a:off x="5466592" y="4429798"/>
            <a:ext cx="52450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FPPS</a:t>
            </a:r>
            <a:endParaRPr lang="zh-CN" alt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3" name="文本框 72">
            <a:extLst>
              <a:ext uri="{FF2B5EF4-FFF2-40B4-BE49-F238E27FC236}">
                <a16:creationId xmlns:a16="http://schemas.microsoft.com/office/drawing/2014/main" id="{CA465EE7-4F61-2E38-26BC-E5D618726BFB}"/>
              </a:ext>
            </a:extLst>
          </p:cNvPr>
          <p:cNvSpPr txBox="1"/>
          <p:nvPr/>
        </p:nvSpPr>
        <p:spPr>
          <a:xfrm>
            <a:off x="6515507" y="4408242"/>
            <a:ext cx="52450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FPPS</a:t>
            </a:r>
            <a:endParaRPr lang="zh-CN" alt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4" name="图片 73">
            <a:extLst>
              <a:ext uri="{FF2B5EF4-FFF2-40B4-BE49-F238E27FC236}">
                <a16:creationId xmlns:a16="http://schemas.microsoft.com/office/drawing/2014/main" id="{9F276A56-0AAA-0613-DBED-B53350322544}"/>
              </a:ext>
            </a:extLst>
          </p:cNvPr>
          <p:cNvPicPr>
            <a:picLocks noChangeAspect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0165" y="5237350"/>
            <a:ext cx="2622857" cy="432000"/>
          </a:xfrm>
          <a:prstGeom prst="rect">
            <a:avLst/>
          </a:prstGeom>
        </p:spPr>
      </p:pic>
      <p:sp>
        <p:nvSpPr>
          <p:cNvPr id="75" name="文本框 74">
            <a:extLst>
              <a:ext uri="{FF2B5EF4-FFF2-40B4-BE49-F238E27FC236}">
                <a16:creationId xmlns:a16="http://schemas.microsoft.com/office/drawing/2014/main" id="{E723CB80-823D-F6A9-316E-5C586201B3C3}"/>
              </a:ext>
            </a:extLst>
          </p:cNvPr>
          <p:cNvSpPr txBox="1"/>
          <p:nvPr/>
        </p:nvSpPr>
        <p:spPr>
          <a:xfrm>
            <a:off x="6043527" y="5647474"/>
            <a:ext cx="43954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FPP</a:t>
            </a:r>
            <a:endParaRPr lang="zh-CN" alt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76" name="直接箭头连接符 75">
            <a:extLst>
              <a:ext uri="{FF2B5EF4-FFF2-40B4-BE49-F238E27FC236}">
                <a16:creationId xmlns:a16="http://schemas.microsoft.com/office/drawing/2014/main" id="{94EF3B6A-18CC-2F2B-BF8F-47912FC78C27}"/>
              </a:ext>
            </a:extLst>
          </p:cNvPr>
          <p:cNvCxnSpPr>
            <a:stCxn id="75" idx="2"/>
          </p:cNvCxnSpPr>
          <p:nvPr/>
        </p:nvCxnSpPr>
        <p:spPr>
          <a:xfrm>
            <a:off x="6263299" y="5924473"/>
            <a:ext cx="0" cy="373914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7" name="文本框 76">
            <a:extLst>
              <a:ext uri="{FF2B5EF4-FFF2-40B4-BE49-F238E27FC236}">
                <a16:creationId xmlns:a16="http://schemas.microsoft.com/office/drawing/2014/main" id="{C6DDDF62-B273-2301-6E70-E74AED6E84A9}"/>
              </a:ext>
            </a:extLst>
          </p:cNvPr>
          <p:cNvSpPr txBox="1"/>
          <p:nvPr/>
        </p:nvSpPr>
        <p:spPr>
          <a:xfrm>
            <a:off x="6235622" y="5944460"/>
            <a:ext cx="35458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SS</a:t>
            </a:r>
            <a:endParaRPr lang="zh-CN" alt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78" name="直接箭头连接符 77">
            <a:extLst>
              <a:ext uri="{FF2B5EF4-FFF2-40B4-BE49-F238E27FC236}">
                <a16:creationId xmlns:a16="http://schemas.microsoft.com/office/drawing/2014/main" id="{2540992C-C64D-B7F7-8D3C-C4D38B574F84}"/>
              </a:ext>
            </a:extLst>
          </p:cNvPr>
          <p:cNvCxnSpPr>
            <a:cxnSpLocks/>
          </p:cNvCxnSpPr>
          <p:nvPr/>
        </p:nvCxnSpPr>
        <p:spPr>
          <a:xfrm>
            <a:off x="6283866" y="6993781"/>
            <a:ext cx="0" cy="421506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9" name="文本框 78">
            <a:extLst>
              <a:ext uri="{FF2B5EF4-FFF2-40B4-BE49-F238E27FC236}">
                <a16:creationId xmlns:a16="http://schemas.microsoft.com/office/drawing/2014/main" id="{45B1F144-1C9F-C952-C740-7968BB9AC4E9}"/>
              </a:ext>
            </a:extLst>
          </p:cNvPr>
          <p:cNvSpPr txBox="1"/>
          <p:nvPr/>
        </p:nvSpPr>
        <p:spPr>
          <a:xfrm>
            <a:off x="6263299" y="7047924"/>
            <a:ext cx="36420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</a:t>
            </a:r>
            <a:endParaRPr lang="zh-CN" alt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0" name="图片 79">
            <a:extLst>
              <a:ext uri="{FF2B5EF4-FFF2-40B4-BE49-F238E27FC236}">
                <a16:creationId xmlns:a16="http://schemas.microsoft.com/office/drawing/2014/main" id="{824AABE9-C9E8-8F03-BD39-765CEF11852E}"/>
              </a:ext>
            </a:extLst>
          </p:cNvPr>
          <p:cNvPicPr>
            <a:picLocks noChangeAspect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01994" y="7272669"/>
            <a:ext cx="1258146" cy="936000"/>
          </a:xfrm>
          <a:prstGeom prst="rect">
            <a:avLst/>
          </a:prstGeom>
        </p:spPr>
      </p:pic>
      <p:sp>
        <p:nvSpPr>
          <p:cNvPr id="81" name="文本框 80">
            <a:extLst>
              <a:ext uri="{FF2B5EF4-FFF2-40B4-BE49-F238E27FC236}">
                <a16:creationId xmlns:a16="http://schemas.microsoft.com/office/drawing/2014/main" id="{0A902844-FA33-051A-4864-441347C7C795}"/>
              </a:ext>
            </a:extLst>
          </p:cNvPr>
          <p:cNvSpPr txBox="1"/>
          <p:nvPr/>
        </p:nvSpPr>
        <p:spPr>
          <a:xfrm>
            <a:off x="6777758" y="6530134"/>
            <a:ext cx="72487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squalene</a:t>
            </a:r>
            <a:endParaRPr lang="zh-CN" alt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2" name="文本框 81">
            <a:extLst>
              <a:ext uri="{FF2B5EF4-FFF2-40B4-BE49-F238E27FC236}">
                <a16:creationId xmlns:a16="http://schemas.microsoft.com/office/drawing/2014/main" id="{107B874A-FB12-4082-E0DB-AA86AFAE9A15}"/>
              </a:ext>
            </a:extLst>
          </p:cNvPr>
          <p:cNvSpPr txBox="1"/>
          <p:nvPr/>
        </p:nvSpPr>
        <p:spPr>
          <a:xfrm>
            <a:off x="6566814" y="7865133"/>
            <a:ext cx="131959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2,3-oxidosqualene</a:t>
            </a:r>
            <a:endParaRPr lang="zh-CN" alt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3" name="文本框 82">
            <a:extLst>
              <a:ext uri="{FF2B5EF4-FFF2-40B4-BE49-F238E27FC236}">
                <a16:creationId xmlns:a16="http://schemas.microsoft.com/office/drawing/2014/main" id="{F06839A6-C22F-D9A1-A350-46ADA303C23A}"/>
              </a:ext>
            </a:extLst>
          </p:cNvPr>
          <p:cNvSpPr txBox="1"/>
          <p:nvPr/>
        </p:nvSpPr>
        <p:spPr>
          <a:xfrm>
            <a:off x="3923234" y="7417503"/>
            <a:ext cx="154335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Endoplasmic Reticulum</a:t>
            </a:r>
          </a:p>
        </p:txBody>
      </p:sp>
      <p:sp>
        <p:nvSpPr>
          <p:cNvPr id="84" name="文本框 83">
            <a:extLst>
              <a:ext uri="{FF2B5EF4-FFF2-40B4-BE49-F238E27FC236}">
                <a16:creationId xmlns:a16="http://schemas.microsoft.com/office/drawing/2014/main" id="{F007E8FC-583F-9957-B66D-81DB91E419C9}"/>
              </a:ext>
            </a:extLst>
          </p:cNvPr>
          <p:cNvSpPr txBox="1"/>
          <p:nvPr/>
        </p:nvSpPr>
        <p:spPr>
          <a:xfrm>
            <a:off x="8810876" y="-6237"/>
            <a:ext cx="1503360" cy="369332"/>
          </a:xfrm>
          <a:prstGeom prst="rect">
            <a:avLst/>
          </a:prstGeom>
          <a:solidFill>
            <a:schemeClr val="tx1"/>
          </a:solidFill>
        </p:spPr>
        <p:txBody>
          <a:bodyPr wrap="none" rtlCol="0">
            <a:spAutoFit/>
          </a:bodyPr>
          <a:lstStyle/>
          <a:p>
            <a:r>
              <a:rPr lang="en-US" altLang="zh-CN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MEP Pathway</a:t>
            </a:r>
            <a:endParaRPr lang="zh-CN" altLang="en-US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5" name="图片 84">
            <a:extLst>
              <a:ext uri="{FF2B5EF4-FFF2-40B4-BE49-F238E27FC236}">
                <a16:creationId xmlns:a16="http://schemas.microsoft.com/office/drawing/2014/main" id="{CE3AC463-91FC-67A0-56CF-7E8669A1D2B7}"/>
              </a:ext>
            </a:extLst>
          </p:cNvPr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63703" y="6139620"/>
            <a:ext cx="1282373" cy="936000"/>
          </a:xfrm>
          <a:prstGeom prst="rect">
            <a:avLst/>
          </a:prstGeom>
        </p:spPr>
      </p:pic>
      <p:sp>
        <p:nvSpPr>
          <p:cNvPr id="86" name="文本框 85">
            <a:extLst>
              <a:ext uri="{FF2B5EF4-FFF2-40B4-BE49-F238E27FC236}">
                <a16:creationId xmlns:a16="http://schemas.microsoft.com/office/drawing/2014/main" id="{D88898A4-3C99-4BAC-B34B-E9DCF0D662E6}"/>
              </a:ext>
            </a:extLst>
          </p:cNvPr>
          <p:cNvSpPr txBox="1"/>
          <p:nvPr/>
        </p:nvSpPr>
        <p:spPr>
          <a:xfrm>
            <a:off x="-922047" y="51068"/>
            <a:ext cx="9220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Fig. S1.</a:t>
            </a:r>
            <a:endParaRPr lang="zh-CN" alt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5299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51</Words>
  <Application>Microsoft Office PowerPoint</Application>
  <PresentationFormat>와이드스크린</PresentationFormat>
  <Paragraphs>45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等线</vt:lpstr>
      <vt:lpstr>等线 Light</vt:lpstr>
      <vt:lpstr>Arial</vt:lpstr>
      <vt:lpstr>Times New Roman</vt:lpstr>
      <vt:lpstr>Office 主题​​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chuang liu</dc:creator>
  <cp:lastModifiedBy>최민영</cp:lastModifiedBy>
  <cp:revision>4</cp:revision>
  <dcterms:created xsi:type="dcterms:W3CDTF">2026-02-15T04:54:06Z</dcterms:created>
  <dcterms:modified xsi:type="dcterms:W3CDTF">2026-06-29T08:29:28Z</dcterms:modified>
</cp:coreProperties>
</file>