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C0EBE0-737B-4044-B902-9EBD9EB39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5710E7C-BE52-4689-8DAF-B4C01AC93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9F96CC-EE41-45E5-BD4E-5E8EFEFDB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B17D7F-59CC-4D6C-87FC-616959AD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B5DD0A-EB3A-4995-929E-719C296F1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165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6FBAB1-AE02-4A56-9775-60EDD6DF4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2E01BC2-6C44-45AD-9738-7476EAFC6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FA7B573-B10F-4A14-981D-0D7C3C4A6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63E9C0-E7D9-448F-B193-E77A025E1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17D3BE-A889-4F28-9FC4-FD61CC70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756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7FD0C8D-2943-4B3E-9E07-928244FB4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124BD60-1587-42DE-968F-E0DDB72C9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7C58A5-4C73-4826-917F-39CDB9A55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8F74E4-E53F-4B4D-A571-8837F9634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4E95B4-9BFA-46E2-8746-45455FA3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7153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98C69645-203D-4CE4-84E5-BEF142300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B0EE1EBE-746E-493D-BDDA-51F0980C14C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CBEAD-667E-4801-92DF-C913753CE89C}" type="datetimeFigureOut">
              <a:rPr lang="en-US" altLang="ko-KR"/>
              <a:pPr>
                <a:defRPr/>
              </a:pPr>
              <a:t>2/13/2025</a:t>
            </a:fld>
            <a:endParaRPr lang="en-US" altLang="ko-KR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BED6915A-C26D-4401-9EF7-8868F6D91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C27D-9590-45A6-832F-21E024E317D7}" type="slidenum">
              <a:rPr lang="ko-KR" altLang="ko-KR"/>
              <a:pPr>
                <a:defRPr/>
              </a:pPr>
              <a:t>‹#›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67356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CF92E6-AFAD-4C0B-A9CC-FEDFFF1D9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79CC4F-D7EB-4FE8-9419-6694A5B38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9453CC-5A3E-4A1B-8561-50327743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434880-9A69-489B-A0AD-B2D3BFC6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A347BB-50BA-47E8-A3EF-4E002FAB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42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D38565-20E6-4F02-9761-F91843629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3DD8497-683B-450C-9F01-FA2433F74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EEC54D-CDEF-4D37-8AE6-320C0B5D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57BD5A-AE0A-4959-94C8-FC9F85FB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C87AD7-457E-4613-AB7F-1BB2AFF2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820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12C467-782E-4AB6-9D12-71AC0772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04331C-02CE-44AD-91D2-EF5D2F92E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A0B432-F0D9-4829-8C45-14704BE63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6F29EE4-438B-4700-8D22-56112B20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B32DA71-1896-4974-BF5A-664105204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82FE45-76FA-48E5-9A75-2FA9D5D7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547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BDABA5-267D-4451-8EBC-B346044D0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B182DE-425B-4446-87EC-7C8EC61F5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A65F2AF-452E-4AEF-ADCA-F8D91B0F3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D517151-7D9F-44D5-8B69-9764B91DA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DA57325-8DF3-45E2-AF5B-597D865E18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86FD887-A304-4050-9495-1FC478CB6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5A34526-2EF7-4F80-AD9F-A80067F8E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C469D8A-F981-41D8-826A-4C530B19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47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EBDDE2-30F2-4385-B38C-2A07B16C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D99492-44C5-4767-AE9E-90843153D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A4D614-F7B5-4C8A-8181-0D28BBA81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1286C79-5B36-436C-ABBE-346984D94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28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0218171-00C7-421E-AD2F-A38A151FB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10D626C-0D02-4175-9CDD-35D696DB1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36D00CE-DDE8-4EC9-A809-CA71E7AE2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410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2FBDA7-09E4-4C87-ABCB-A87C1FBD3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5291F9-2871-4D26-B44F-1C309465B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5A4AAA8-6B02-46C2-B972-26A6F295B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5610A6-4F65-4A4B-9337-56B256C3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75377F7-DF6F-4B33-A3BC-2C0CBCA2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718EBAE-82B7-421E-B6BE-49654E987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890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3B7924-EE8C-4D00-8C98-42801A5D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E21D77A-B757-4CF5-8C46-456303C44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09472A-53F9-4489-83B8-6DD97DAA9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4E650F-6AEC-4653-9F1C-1FF72B69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B867B75-267D-44FF-84D7-AA877F17B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4ECAA80-D6F6-4AD5-91ED-65E3F4704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708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7FCB2E2-B644-46DB-928E-88B3E519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B611F7-4FA1-4958-812D-43E07FC2A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3D4585-104E-4D00-A04F-75230CD57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DB4C-B54D-4C2E-8EDC-64B67CCA57E6}" type="datetimeFigureOut">
              <a:rPr lang="ko-KR" altLang="en-US" smtClean="0"/>
              <a:t>2025-02-13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A8F93A-04FC-4343-8769-F71819640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A34ED3-8415-472E-A07F-DFF1A874A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6D55F-B7BB-4F9E-B7F3-0AB392FCD1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170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>
            <a:extLst>
              <a:ext uri="{FF2B5EF4-FFF2-40B4-BE49-F238E27FC236}">
                <a16:creationId xmlns:a16="http://schemas.microsoft.com/office/drawing/2014/main" id="{460340AF-9709-4DD8-997B-A1B29AAAD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122" y="5448934"/>
            <a:ext cx="4033758" cy="68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9pPr>
          </a:lstStyle>
          <a:p>
            <a:pPr algn="just" eaLnBrk="1" hangingPunct="1"/>
            <a:r>
              <a:rPr lang="en-US" altLang="ko-KR" sz="770" b="1" dirty="0">
                <a:solidFill>
                  <a:srgbClr val="000000"/>
                </a:solidFill>
                <a:ea typeface="굴림" panose="020B0600000101010101" pitchFamily="50" charset="-127"/>
              </a:rPr>
              <a:t>Fig. S2. </a:t>
            </a:r>
            <a:r>
              <a:rPr lang="en-US" altLang="ko-KR" sz="770" dirty="0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rPr>
              <a:t>The anti-Toxoplasma activity of </a:t>
            </a:r>
            <a:r>
              <a:rPr lang="en-US" altLang="ko-KR" sz="770" dirty="0">
                <a:solidFill>
                  <a:srgbClr val="000000"/>
                </a:solidFill>
                <a:ea typeface="굴림" panose="020B0600000101010101" pitchFamily="50" charset="-127"/>
              </a:rPr>
              <a:t>ACTB-1003, regorafenib, </a:t>
            </a:r>
            <a:r>
              <a:rPr lang="en-US" altLang="ko-KR" sz="770" dirty="0" err="1">
                <a:solidFill>
                  <a:srgbClr val="000000"/>
                </a:solidFill>
                <a:ea typeface="굴림" panose="020B0600000101010101" pitchFamily="50" charset="-127"/>
              </a:rPr>
              <a:t>altiratinib</a:t>
            </a:r>
            <a:r>
              <a:rPr lang="en-US" altLang="ko-KR" sz="770" dirty="0">
                <a:solidFill>
                  <a:srgbClr val="000000"/>
                </a:solidFill>
                <a:ea typeface="굴림" panose="020B0600000101010101" pitchFamily="50" charset="-127"/>
              </a:rPr>
              <a:t> and </a:t>
            </a:r>
            <a:r>
              <a:rPr lang="en-US" altLang="ko-KR" sz="770" dirty="0" err="1">
                <a:solidFill>
                  <a:srgbClr val="000000"/>
                </a:solidFill>
                <a:ea typeface="굴림" panose="020B0600000101010101" pitchFamily="50" charset="-127"/>
              </a:rPr>
              <a:t>foretinib</a:t>
            </a:r>
            <a:r>
              <a:rPr lang="en-US" altLang="ko-KR" sz="770" dirty="0">
                <a:solidFill>
                  <a:srgbClr val="000000"/>
                </a:solidFill>
                <a:ea typeface="굴림" panose="020B0600000101010101" pitchFamily="50" charset="-127"/>
              </a:rPr>
              <a:t> against the RH strain</a:t>
            </a:r>
            <a:r>
              <a:rPr lang="en-US" altLang="ko-KR" sz="770" b="1" dirty="0">
                <a:solidFill>
                  <a:srgbClr val="000000"/>
                </a:solidFill>
                <a:ea typeface="굴림" panose="020B0600000101010101" pitchFamily="50" charset="-127"/>
              </a:rPr>
              <a:t>. </a:t>
            </a:r>
            <a:r>
              <a:rPr lang="en-US" altLang="ko-KR" sz="770" dirty="0">
                <a:solidFill>
                  <a:srgbClr val="000000"/>
                </a:solidFill>
                <a:ea typeface="굴림" panose="020B0600000101010101" pitchFamily="50" charset="-127"/>
              </a:rPr>
              <a:t>Based on these findings against the RH strain, further experiments against the ME49 strain were performed to set the SMKI concentrations for the current study.</a:t>
            </a:r>
          </a:p>
          <a:p>
            <a:pPr algn="just" eaLnBrk="1" hangingPunct="1"/>
            <a:r>
              <a:rPr lang="en-US" altLang="ko-KR" sz="770" b="1" dirty="0">
                <a:solidFill>
                  <a:srgbClr val="000000"/>
                </a:solidFill>
                <a:ea typeface="굴림" panose="020B0600000101010101" pitchFamily="50" charset="-127"/>
              </a:rPr>
              <a:t> </a:t>
            </a:r>
            <a:endParaRPr lang="ko-KR" altLang="en-US" sz="770" b="1" dirty="0">
              <a:solidFill>
                <a:srgbClr val="000000"/>
              </a:solidFill>
              <a:ea typeface="굴림" panose="020B0600000101010101" pitchFamily="50" charset="-127"/>
            </a:endParaRPr>
          </a:p>
        </p:txBody>
      </p:sp>
      <p:grpSp>
        <p:nvGrpSpPr>
          <p:cNvPr id="4099" name="그룹 29">
            <a:extLst>
              <a:ext uri="{FF2B5EF4-FFF2-40B4-BE49-F238E27FC236}">
                <a16:creationId xmlns:a16="http://schemas.microsoft.com/office/drawing/2014/main" id="{91632E48-C47D-44B8-B7A7-A7074D6B79A3}"/>
              </a:ext>
            </a:extLst>
          </p:cNvPr>
          <p:cNvGrpSpPr>
            <a:grpSpLocks/>
          </p:cNvGrpSpPr>
          <p:nvPr/>
        </p:nvGrpSpPr>
        <p:grpSpPr bwMode="auto">
          <a:xfrm>
            <a:off x="5069743" y="121156"/>
            <a:ext cx="2817176" cy="1135194"/>
            <a:chOff x="2531943" y="-46066"/>
            <a:chExt cx="4392014" cy="1769792"/>
          </a:xfrm>
        </p:grpSpPr>
        <p:pic>
          <p:nvPicPr>
            <p:cNvPr id="4137" name="_x305843016" descr="EMB00001ab80426">
              <a:extLst>
                <a:ext uri="{FF2B5EF4-FFF2-40B4-BE49-F238E27FC236}">
                  <a16:creationId xmlns:a16="http://schemas.microsoft.com/office/drawing/2014/main" id="{DDE4789D-BE50-4A8C-B556-D7BDCA85CE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45" t="21001" r="17680" b="66985"/>
            <a:stretch>
              <a:fillRect/>
            </a:stretch>
          </p:blipFill>
          <p:spPr bwMode="auto">
            <a:xfrm>
              <a:off x="2531943" y="1027329"/>
              <a:ext cx="3409320" cy="696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38" name="TextBox 19">
              <a:extLst>
                <a:ext uri="{FF2B5EF4-FFF2-40B4-BE49-F238E27FC236}">
                  <a16:creationId xmlns:a16="http://schemas.microsoft.com/office/drawing/2014/main" id="{0A48B48F-DA8A-44AC-A286-FBA56C53C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600000">
              <a:off x="2575479" y="478125"/>
              <a:ext cx="845393" cy="328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70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None</a:t>
              </a:r>
              <a:endParaRPr lang="ko-KR" altLang="en-US" sz="770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4139" name="TextBox 20">
              <a:extLst>
                <a:ext uri="{FF2B5EF4-FFF2-40B4-BE49-F238E27FC236}">
                  <a16:creationId xmlns:a16="http://schemas.microsoft.com/office/drawing/2014/main" id="{60E23A23-FBA4-4549-AEF0-278994B5F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600000">
              <a:off x="2947387" y="478127"/>
              <a:ext cx="845393" cy="328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70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RH only</a:t>
              </a:r>
              <a:endParaRPr lang="ko-KR" altLang="en-US" sz="770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4140" name="TextBox 21">
              <a:extLst>
                <a:ext uri="{FF2B5EF4-FFF2-40B4-BE49-F238E27FC236}">
                  <a16:creationId xmlns:a16="http://schemas.microsoft.com/office/drawing/2014/main" id="{262803EF-E848-4837-8270-3ADC7E354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600000">
              <a:off x="3265523" y="286043"/>
              <a:ext cx="1146443" cy="482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Pyrimethamine</a:t>
              </a:r>
              <a:endParaRPr lang="ko-KR" altLang="en-US" sz="705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4141" name="TextBox 22">
              <a:extLst>
                <a:ext uri="{FF2B5EF4-FFF2-40B4-BE49-F238E27FC236}">
                  <a16:creationId xmlns:a16="http://schemas.microsoft.com/office/drawing/2014/main" id="{9493D4F6-CF6A-45FF-9C11-28211444DC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5355" y="760469"/>
              <a:ext cx="2826095" cy="313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0.01  0.1    0.5      1      2.5    5 </a:t>
              </a:r>
              <a:r>
                <a:rPr lang="el-GR" altLang="ko-KR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μ</a:t>
              </a:r>
              <a:r>
                <a:rPr lang="en-US" altLang="ko-KR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M</a:t>
              </a:r>
              <a:endParaRPr lang="ko-KR" altLang="en-US" sz="705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endParaRPr>
            </a:p>
          </p:txBody>
        </p:sp>
        <p:cxnSp>
          <p:nvCxnSpPr>
            <p:cNvPr id="24" name="직선 화살표 연결선 23">
              <a:extLst>
                <a:ext uri="{FF2B5EF4-FFF2-40B4-BE49-F238E27FC236}">
                  <a16:creationId xmlns:a16="http://schemas.microsoft.com/office/drawing/2014/main" id="{03DFA92F-1EB2-4666-9EDE-C0D9458E905C}"/>
                </a:ext>
              </a:extLst>
            </p:cNvPr>
            <p:cNvCxnSpPr/>
            <p:nvPr/>
          </p:nvCxnSpPr>
          <p:spPr>
            <a:xfrm flipH="1">
              <a:off x="5963577" y="1223740"/>
              <a:ext cx="2523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3" name="TextBox 25">
              <a:extLst>
                <a:ext uri="{FF2B5EF4-FFF2-40B4-BE49-F238E27FC236}">
                  <a16:creationId xmlns:a16="http://schemas.microsoft.com/office/drawing/2014/main" id="{2D9B33BB-1E99-41FC-B1E9-A2D16E5FAE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1214" y="1079471"/>
              <a:ext cx="712743" cy="313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l-GR" altLang="ko-KR" sz="705">
                  <a:solidFill>
                    <a:srgbClr val="000000"/>
                  </a:solidFill>
                  <a:cs typeface="Arial" panose="020B0604020202020204" pitchFamily="34" charset="0"/>
                </a:rPr>
                <a:t>β</a:t>
              </a:r>
              <a:r>
                <a:rPr lang="en-US" altLang="ko-KR" sz="705">
                  <a:solidFill>
                    <a:srgbClr val="000000"/>
                  </a:solidFill>
                  <a:cs typeface="Arial" panose="020B0604020202020204" pitchFamily="34" charset="0"/>
                </a:rPr>
                <a:t>-actin</a:t>
              </a:r>
              <a:endParaRPr lang="ko-KR" altLang="en-US" sz="705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27" name="직선 화살표 연결선 26">
              <a:extLst>
                <a:ext uri="{FF2B5EF4-FFF2-40B4-BE49-F238E27FC236}">
                  <a16:creationId xmlns:a16="http://schemas.microsoft.com/office/drawing/2014/main" id="{7CE41B3C-7CF3-4EDA-BC88-AAE3F960EC4C}"/>
                </a:ext>
              </a:extLst>
            </p:cNvPr>
            <p:cNvCxnSpPr/>
            <p:nvPr/>
          </p:nvCxnSpPr>
          <p:spPr>
            <a:xfrm flipH="1">
              <a:off x="5968339" y="1522145"/>
              <a:ext cx="25237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5" name="TextBox 27">
              <a:extLst>
                <a:ext uri="{FF2B5EF4-FFF2-40B4-BE49-F238E27FC236}">
                  <a16:creationId xmlns:a16="http://schemas.microsoft.com/office/drawing/2014/main" id="{115ABD79-A434-4AC8-B0AF-25D1C9D2A4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5917" y="1379207"/>
              <a:ext cx="672758" cy="313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05">
                  <a:solidFill>
                    <a:srgbClr val="000000"/>
                  </a:solidFill>
                  <a:cs typeface="Arial" panose="020B0604020202020204" pitchFamily="34" charset="0"/>
                </a:rPr>
                <a:t>GRA3</a:t>
              </a:r>
              <a:endParaRPr lang="ko-KR" altLang="en-US" sz="705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100" name="TextBox 30">
            <a:extLst>
              <a:ext uri="{FF2B5EF4-FFF2-40B4-BE49-F238E27FC236}">
                <a16:creationId xmlns:a16="http://schemas.microsoft.com/office/drawing/2014/main" id="{4EFDEE64-51ED-4F05-8EAC-F6B616A4F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5386" y="1058836"/>
            <a:ext cx="924445" cy="23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9pPr>
          </a:lstStyle>
          <a:p>
            <a:pPr eaLnBrk="1" hangingPunct="1"/>
            <a:r>
              <a:rPr lang="en-US" altLang="ko-KR" sz="898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rPr>
              <a:t>ACTB-1003</a:t>
            </a:r>
            <a:endParaRPr lang="ko-KR" altLang="en-US" sz="898">
              <a:solidFill>
                <a:srgbClr val="000000"/>
              </a:solidFill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grpSp>
        <p:nvGrpSpPr>
          <p:cNvPr id="4101" name="그룹 43">
            <a:extLst>
              <a:ext uri="{FF2B5EF4-FFF2-40B4-BE49-F238E27FC236}">
                <a16:creationId xmlns:a16="http://schemas.microsoft.com/office/drawing/2014/main" id="{1DA10DD6-9396-4BCF-B019-F6C4F2BCBC3C}"/>
              </a:ext>
            </a:extLst>
          </p:cNvPr>
          <p:cNvGrpSpPr>
            <a:grpSpLocks/>
          </p:cNvGrpSpPr>
          <p:nvPr/>
        </p:nvGrpSpPr>
        <p:grpSpPr bwMode="auto">
          <a:xfrm>
            <a:off x="5069744" y="1328636"/>
            <a:ext cx="2849759" cy="1122976"/>
            <a:chOff x="2090243" y="2337676"/>
            <a:chExt cx="4442853" cy="1751713"/>
          </a:xfrm>
        </p:grpSpPr>
        <p:pic>
          <p:nvPicPr>
            <p:cNvPr id="4127" name="_x305843016" descr="EMB00001ab80426">
              <a:extLst>
                <a:ext uri="{FF2B5EF4-FFF2-40B4-BE49-F238E27FC236}">
                  <a16:creationId xmlns:a16="http://schemas.microsoft.com/office/drawing/2014/main" id="{94AA18E2-A8E6-4093-85C5-F17396AB3B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61" t="86444" r="16003" b="4480"/>
            <a:stretch>
              <a:fillRect/>
            </a:stretch>
          </p:blipFill>
          <p:spPr bwMode="auto">
            <a:xfrm>
              <a:off x="2090243" y="3563320"/>
              <a:ext cx="3584933" cy="526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28" name="그룹 33">
              <a:extLst>
                <a:ext uri="{FF2B5EF4-FFF2-40B4-BE49-F238E27FC236}">
                  <a16:creationId xmlns:a16="http://schemas.microsoft.com/office/drawing/2014/main" id="{D3FA0A68-1176-4B0B-B2C5-0C4EA20274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2966" y="2337676"/>
              <a:ext cx="4090130" cy="1738534"/>
              <a:chOff x="2833834" y="-46065"/>
              <a:chExt cx="4090130" cy="1738534"/>
            </a:xfrm>
          </p:grpSpPr>
          <p:sp>
            <p:nvSpPr>
              <p:cNvPr id="4129" name="TextBox 35">
                <a:extLst>
                  <a:ext uri="{FF2B5EF4-FFF2-40B4-BE49-F238E27FC236}">
                    <a16:creationId xmlns:a16="http://schemas.microsoft.com/office/drawing/2014/main" id="{7C6063FE-86BA-4EDD-9EED-86680F9B1D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600000">
                <a:off x="2575480" y="478124"/>
                <a:ext cx="845393" cy="3286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70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None</a:t>
                </a:r>
                <a:endParaRPr lang="ko-KR" altLang="en-US" sz="770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4130" name="TextBox 36">
                <a:extLst>
                  <a:ext uri="{FF2B5EF4-FFF2-40B4-BE49-F238E27FC236}">
                    <a16:creationId xmlns:a16="http://schemas.microsoft.com/office/drawing/2014/main" id="{0B29BF52-472F-49F8-8E3B-A0254B745C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600000">
                <a:off x="2947387" y="478124"/>
                <a:ext cx="845393" cy="3286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70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RH only</a:t>
                </a:r>
                <a:endParaRPr lang="ko-KR" altLang="en-US" sz="770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4131" name="TextBox 37">
                <a:extLst>
                  <a:ext uri="{FF2B5EF4-FFF2-40B4-BE49-F238E27FC236}">
                    <a16:creationId xmlns:a16="http://schemas.microsoft.com/office/drawing/2014/main" id="{0714C360-17FE-41E3-BD4D-1AED6EF3F6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600000">
                <a:off x="3265523" y="286041"/>
                <a:ext cx="1146443" cy="482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05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Pyrimethamine</a:t>
                </a:r>
                <a:endParaRPr lang="ko-KR" altLang="en-US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4132" name="TextBox 38">
                <a:extLst>
                  <a:ext uri="{FF2B5EF4-FFF2-40B4-BE49-F238E27FC236}">
                    <a16:creationId xmlns:a16="http://schemas.microsoft.com/office/drawing/2014/main" id="{7BA98882-CCB4-484A-A93F-32972DBC94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5354" y="760469"/>
                <a:ext cx="2826095" cy="313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05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0.01  0.1    0.5      1      2.5    5 </a:t>
                </a:r>
                <a:r>
                  <a:rPr lang="el-GR" altLang="ko-KR" sz="705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μ</a:t>
                </a:r>
                <a:r>
                  <a:rPr lang="en-US" altLang="ko-KR" sz="705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M</a:t>
                </a:r>
                <a:endParaRPr lang="ko-KR" altLang="en-US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endParaRPr>
              </a:p>
            </p:txBody>
          </p:sp>
          <p:cxnSp>
            <p:nvCxnSpPr>
              <p:cNvPr id="40" name="직선 화살표 연결선 39">
                <a:extLst>
                  <a:ext uri="{FF2B5EF4-FFF2-40B4-BE49-F238E27FC236}">
                    <a16:creationId xmlns:a16="http://schemas.microsoft.com/office/drawing/2014/main" id="{B9190638-F22F-4B90-A6E3-AAC2972336ED}"/>
                  </a:ext>
                </a:extLst>
              </p:cNvPr>
              <p:cNvCxnSpPr/>
              <p:nvPr/>
            </p:nvCxnSpPr>
            <p:spPr>
              <a:xfrm flipH="1">
                <a:off x="5963569" y="1222855"/>
                <a:ext cx="253962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4" name="TextBox 40">
                <a:extLst>
                  <a:ext uri="{FF2B5EF4-FFF2-40B4-BE49-F238E27FC236}">
                    <a16:creationId xmlns:a16="http://schemas.microsoft.com/office/drawing/2014/main" id="{42A37F65-A337-4CB1-9402-31245F0BE2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11214" y="1079472"/>
                <a:ext cx="712750" cy="313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l-GR" altLang="ko-KR" sz="705">
                    <a:solidFill>
                      <a:srgbClr val="000000"/>
                    </a:solidFill>
                    <a:cs typeface="Arial" panose="020B0604020202020204" pitchFamily="34" charset="0"/>
                  </a:rPr>
                  <a:t>β</a:t>
                </a:r>
                <a:r>
                  <a:rPr lang="en-US" altLang="ko-KR" sz="705">
                    <a:solidFill>
                      <a:srgbClr val="000000"/>
                    </a:solidFill>
                    <a:cs typeface="Arial" panose="020B0604020202020204" pitchFamily="34" charset="0"/>
                  </a:rPr>
                  <a:t>-actin</a:t>
                </a:r>
                <a:endParaRPr lang="ko-KR" altLang="en-US" sz="705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cxnSp>
            <p:nvCxnSpPr>
              <p:cNvPr id="42" name="직선 화살표 연결선 41">
                <a:extLst>
                  <a:ext uri="{FF2B5EF4-FFF2-40B4-BE49-F238E27FC236}">
                    <a16:creationId xmlns:a16="http://schemas.microsoft.com/office/drawing/2014/main" id="{F86A501A-56E5-46C6-BDFA-9010C1C93171}"/>
                  </a:ext>
                </a:extLst>
              </p:cNvPr>
              <p:cNvCxnSpPr/>
              <p:nvPr/>
            </p:nvCxnSpPr>
            <p:spPr>
              <a:xfrm flipH="1">
                <a:off x="5968331" y="1523013"/>
                <a:ext cx="252374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6" name="TextBox 42">
                <a:extLst>
                  <a:ext uri="{FF2B5EF4-FFF2-40B4-BE49-F238E27FC236}">
                    <a16:creationId xmlns:a16="http://schemas.microsoft.com/office/drawing/2014/main" id="{0041CC5F-90AF-4BA5-BD0B-47882200F6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15917" y="1379207"/>
                <a:ext cx="672764" cy="313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05">
                    <a:solidFill>
                      <a:srgbClr val="000000"/>
                    </a:solidFill>
                    <a:cs typeface="Arial" panose="020B0604020202020204" pitchFamily="34" charset="0"/>
                  </a:rPr>
                  <a:t>GRA3</a:t>
                </a:r>
                <a:endParaRPr lang="ko-KR" altLang="en-US" sz="705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102" name="TextBox 44">
            <a:extLst>
              <a:ext uri="{FF2B5EF4-FFF2-40B4-BE49-F238E27FC236}">
                <a16:creationId xmlns:a16="http://schemas.microsoft.com/office/drawing/2014/main" id="{7984905E-94E2-46C8-979F-DF789AAED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166" y="2069821"/>
            <a:ext cx="925463" cy="23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9pPr>
          </a:lstStyle>
          <a:p>
            <a:pPr eaLnBrk="1" hangingPunct="1"/>
            <a:r>
              <a:rPr lang="en-US" altLang="ko-KR" sz="898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rPr>
              <a:t>Regorafenib</a:t>
            </a:r>
            <a:endParaRPr lang="ko-KR" altLang="en-US" sz="898">
              <a:solidFill>
                <a:srgbClr val="000000"/>
              </a:solidFill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4103" name="TextBox 54">
            <a:extLst>
              <a:ext uri="{FF2B5EF4-FFF2-40B4-BE49-F238E27FC236}">
                <a16:creationId xmlns:a16="http://schemas.microsoft.com/office/drawing/2014/main" id="{F24D6251-1A83-4DCF-9F6A-B3965694C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238" y="3216215"/>
            <a:ext cx="925463" cy="23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9pPr>
          </a:lstStyle>
          <a:p>
            <a:pPr eaLnBrk="1" hangingPunct="1"/>
            <a:r>
              <a:rPr lang="en-US" altLang="ko-KR" sz="898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rPr>
              <a:t>Altiratinib</a:t>
            </a:r>
            <a:endParaRPr lang="ko-KR" altLang="en-US" sz="898">
              <a:solidFill>
                <a:srgbClr val="000000"/>
              </a:solidFill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grpSp>
        <p:nvGrpSpPr>
          <p:cNvPr id="4104" name="그룹 66">
            <a:extLst>
              <a:ext uri="{FF2B5EF4-FFF2-40B4-BE49-F238E27FC236}">
                <a16:creationId xmlns:a16="http://schemas.microsoft.com/office/drawing/2014/main" id="{358CB871-3F1B-4EB1-8A24-7CD01B5D7F7E}"/>
              </a:ext>
            </a:extLst>
          </p:cNvPr>
          <p:cNvGrpSpPr>
            <a:grpSpLocks/>
          </p:cNvGrpSpPr>
          <p:nvPr/>
        </p:nvGrpSpPr>
        <p:grpSpPr bwMode="auto">
          <a:xfrm>
            <a:off x="5052436" y="2895510"/>
            <a:ext cx="2825355" cy="1070036"/>
            <a:chOff x="2215800" y="4890885"/>
            <a:chExt cx="4405160" cy="1668179"/>
          </a:xfrm>
        </p:grpSpPr>
        <p:pic>
          <p:nvPicPr>
            <p:cNvPr id="4117" name="_x305842936" descr="EMB00001ab80429">
              <a:extLst>
                <a:ext uri="{FF2B5EF4-FFF2-40B4-BE49-F238E27FC236}">
                  <a16:creationId xmlns:a16="http://schemas.microsoft.com/office/drawing/2014/main" id="{A8F605A6-C123-45CA-AEB1-FD4FFC65EEE3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27" t="16078" r="21594" b="75755"/>
            <a:stretch>
              <a:fillRect/>
            </a:stretch>
          </p:blipFill>
          <p:spPr bwMode="auto">
            <a:xfrm>
              <a:off x="2215800" y="5736781"/>
              <a:ext cx="3393575" cy="639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150CA605-DEEC-4E48-9E0D-8819A507290C}"/>
                </a:ext>
              </a:extLst>
            </p:cNvPr>
            <p:cNvSpPr/>
            <p:nvPr/>
          </p:nvSpPr>
          <p:spPr>
            <a:xfrm>
              <a:off x="4857220" y="6428911"/>
              <a:ext cx="296842" cy="1301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154" kern="0"/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98BB73AC-3554-4F92-93B1-7BFA4E258EC3}"/>
                </a:ext>
              </a:extLst>
            </p:cNvPr>
            <p:cNvSpPr/>
            <p:nvPr/>
          </p:nvSpPr>
          <p:spPr>
            <a:xfrm>
              <a:off x="5254067" y="6170192"/>
              <a:ext cx="1265151" cy="1730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154" kern="0"/>
            </a:p>
          </p:txBody>
        </p:sp>
        <p:sp>
          <p:nvSpPr>
            <p:cNvPr id="4120" name="TextBox 58">
              <a:extLst>
                <a:ext uri="{FF2B5EF4-FFF2-40B4-BE49-F238E27FC236}">
                  <a16:creationId xmlns:a16="http://schemas.microsoft.com/office/drawing/2014/main" id="{B0B160B8-6366-465A-BAD1-24A5965C69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600000">
              <a:off x="2272419" y="5149226"/>
              <a:ext cx="845394" cy="328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70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None</a:t>
              </a:r>
              <a:endParaRPr lang="ko-KR" altLang="en-US" sz="770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4121" name="TextBox 59">
              <a:extLst>
                <a:ext uri="{FF2B5EF4-FFF2-40B4-BE49-F238E27FC236}">
                  <a16:creationId xmlns:a16="http://schemas.microsoft.com/office/drawing/2014/main" id="{F6027C26-1441-49E3-A808-B195A9EB72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600000">
              <a:off x="2644327" y="5149228"/>
              <a:ext cx="845394" cy="328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70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RH only</a:t>
              </a:r>
              <a:endParaRPr lang="ko-KR" altLang="en-US" sz="770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4122" name="TextBox 61">
              <a:extLst>
                <a:ext uri="{FF2B5EF4-FFF2-40B4-BE49-F238E27FC236}">
                  <a16:creationId xmlns:a16="http://schemas.microsoft.com/office/drawing/2014/main" id="{EBDE6449-A8F4-4442-A0F7-AE12FD646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2932" y="5425235"/>
              <a:ext cx="2826096" cy="313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0.01    0.05     0.1    0.25    0.5    1 </a:t>
              </a:r>
              <a:r>
                <a:rPr lang="el-GR" altLang="ko-KR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μ</a:t>
              </a:r>
              <a:r>
                <a:rPr lang="en-US" altLang="ko-KR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rPr>
                <a:t>M</a:t>
              </a:r>
              <a:endParaRPr lang="ko-KR" altLang="en-US" sz="705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endParaRPr>
            </a:p>
          </p:txBody>
        </p:sp>
        <p:cxnSp>
          <p:nvCxnSpPr>
            <p:cNvPr id="63" name="직선 화살표 연결선 62">
              <a:extLst>
                <a:ext uri="{FF2B5EF4-FFF2-40B4-BE49-F238E27FC236}">
                  <a16:creationId xmlns:a16="http://schemas.microsoft.com/office/drawing/2014/main" id="{47F5A0FB-66C2-44C0-A030-93FC0EB48B84}"/>
                </a:ext>
              </a:extLst>
            </p:cNvPr>
            <p:cNvCxnSpPr/>
            <p:nvPr/>
          </p:nvCxnSpPr>
          <p:spPr>
            <a:xfrm flipH="1">
              <a:off x="5660440" y="5894014"/>
              <a:ext cx="25239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4" name="TextBox 63">
              <a:extLst>
                <a:ext uri="{FF2B5EF4-FFF2-40B4-BE49-F238E27FC236}">
                  <a16:creationId xmlns:a16="http://schemas.microsoft.com/office/drawing/2014/main" id="{429322E7-1D51-4855-A253-35BDCCB1BE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8153" y="5750587"/>
              <a:ext cx="712807" cy="313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l-GR" altLang="ko-KR" sz="705">
                  <a:solidFill>
                    <a:srgbClr val="000000"/>
                  </a:solidFill>
                  <a:cs typeface="Arial" panose="020B0604020202020204" pitchFamily="34" charset="0"/>
                </a:rPr>
                <a:t>β</a:t>
              </a:r>
              <a:r>
                <a:rPr lang="en-US" altLang="ko-KR" sz="705">
                  <a:solidFill>
                    <a:srgbClr val="000000"/>
                  </a:solidFill>
                  <a:cs typeface="Arial" panose="020B0604020202020204" pitchFamily="34" charset="0"/>
                </a:rPr>
                <a:t>-actin</a:t>
              </a:r>
              <a:endParaRPr lang="ko-KR" altLang="en-US" sz="705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65" name="직선 화살표 연결선 64">
              <a:extLst>
                <a:ext uri="{FF2B5EF4-FFF2-40B4-BE49-F238E27FC236}">
                  <a16:creationId xmlns:a16="http://schemas.microsoft.com/office/drawing/2014/main" id="{830C3F4B-9CC1-45B8-867A-4D345A3ECA73}"/>
                </a:ext>
              </a:extLst>
            </p:cNvPr>
            <p:cNvCxnSpPr/>
            <p:nvPr/>
          </p:nvCxnSpPr>
          <p:spPr>
            <a:xfrm flipH="1">
              <a:off x="5665201" y="6194001"/>
              <a:ext cx="2523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6" name="TextBox 65">
              <a:extLst>
                <a:ext uri="{FF2B5EF4-FFF2-40B4-BE49-F238E27FC236}">
                  <a16:creationId xmlns:a16="http://schemas.microsoft.com/office/drawing/2014/main" id="{A93C1DB2-A052-4AF2-83E7-C538EEDF1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12857" y="6050322"/>
              <a:ext cx="672818" cy="313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맑은 고딕" panose="020B0503020000020004" pitchFamily="50" charset="-127"/>
                </a:defRPr>
              </a:lvl9pPr>
            </a:lstStyle>
            <a:p>
              <a:pPr eaLnBrk="1" hangingPunct="1"/>
              <a:r>
                <a:rPr lang="en-US" altLang="ko-KR" sz="705">
                  <a:solidFill>
                    <a:srgbClr val="000000"/>
                  </a:solidFill>
                  <a:cs typeface="Arial" panose="020B0604020202020204" pitchFamily="34" charset="0"/>
                </a:rPr>
                <a:t>GRA3</a:t>
              </a:r>
              <a:endParaRPr lang="ko-KR" altLang="en-US" sz="705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105" name="그룹 67">
            <a:extLst>
              <a:ext uri="{FF2B5EF4-FFF2-40B4-BE49-F238E27FC236}">
                <a16:creationId xmlns:a16="http://schemas.microsoft.com/office/drawing/2014/main" id="{7F29D95D-A163-42C8-8AE9-7604FE336EDC}"/>
              </a:ext>
            </a:extLst>
          </p:cNvPr>
          <p:cNvGrpSpPr>
            <a:grpSpLocks/>
          </p:cNvGrpSpPr>
          <p:nvPr/>
        </p:nvGrpSpPr>
        <p:grpSpPr bwMode="auto">
          <a:xfrm>
            <a:off x="5044291" y="4026632"/>
            <a:ext cx="2759333" cy="1123994"/>
            <a:chOff x="2317314" y="2070987"/>
            <a:chExt cx="4303929" cy="1751713"/>
          </a:xfrm>
        </p:grpSpPr>
        <p:pic>
          <p:nvPicPr>
            <p:cNvPr id="4107" name="_x305842936" descr="EMB00001ab80429">
              <a:extLst>
                <a:ext uri="{FF2B5EF4-FFF2-40B4-BE49-F238E27FC236}">
                  <a16:creationId xmlns:a16="http://schemas.microsoft.com/office/drawing/2014/main" id="{0853EB25-2C7B-4785-BD9B-3F68755D4EA2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49" t="40419" r="19693" b="48869"/>
            <a:stretch>
              <a:fillRect/>
            </a:stretch>
          </p:blipFill>
          <p:spPr bwMode="auto">
            <a:xfrm>
              <a:off x="2317314" y="3117457"/>
              <a:ext cx="3442136" cy="705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08" name="그룹 69">
              <a:extLst>
                <a:ext uri="{FF2B5EF4-FFF2-40B4-BE49-F238E27FC236}">
                  <a16:creationId xmlns:a16="http://schemas.microsoft.com/office/drawing/2014/main" id="{1531D227-7C4C-490D-9107-78A44E2C5E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0696" y="2070987"/>
              <a:ext cx="4090547" cy="1738250"/>
              <a:chOff x="2833757" y="-46065"/>
              <a:chExt cx="4090547" cy="1738250"/>
            </a:xfrm>
          </p:grpSpPr>
          <p:sp>
            <p:nvSpPr>
              <p:cNvPr id="4109" name="TextBox 70">
                <a:extLst>
                  <a:ext uri="{FF2B5EF4-FFF2-40B4-BE49-F238E27FC236}">
                    <a16:creationId xmlns:a16="http://schemas.microsoft.com/office/drawing/2014/main" id="{262C501D-7B29-45DB-B969-0503A03E5F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600000">
                <a:off x="2575481" y="478045"/>
                <a:ext cx="845393" cy="328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70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None</a:t>
                </a:r>
                <a:endParaRPr lang="ko-KR" altLang="en-US" sz="770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4110" name="TextBox 71">
                <a:extLst>
                  <a:ext uri="{FF2B5EF4-FFF2-40B4-BE49-F238E27FC236}">
                    <a16:creationId xmlns:a16="http://schemas.microsoft.com/office/drawing/2014/main" id="{34A3DF72-A4B5-4070-9789-65140141E9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600000">
                <a:off x="2947388" y="478047"/>
                <a:ext cx="845393" cy="328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70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RH only</a:t>
                </a:r>
                <a:endParaRPr lang="ko-KR" altLang="en-US" sz="770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4111" name="TextBox 72">
                <a:extLst>
                  <a:ext uri="{FF2B5EF4-FFF2-40B4-BE49-F238E27FC236}">
                    <a16:creationId xmlns:a16="http://schemas.microsoft.com/office/drawing/2014/main" id="{19826136-ADE5-4AE8-ACD2-AC96A48F5C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600000">
                <a:off x="3265522" y="285926"/>
                <a:ext cx="1146443" cy="482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05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Pyrimethamine</a:t>
                </a:r>
                <a:endParaRPr lang="ko-KR" altLang="en-US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4112" name="TextBox 73">
                <a:extLst>
                  <a:ext uri="{FF2B5EF4-FFF2-40B4-BE49-F238E27FC236}">
                    <a16:creationId xmlns:a16="http://schemas.microsoft.com/office/drawing/2014/main" id="{3BFC6805-A338-4B57-AC3F-779FAF4A12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5354" y="760469"/>
                <a:ext cx="2826095" cy="312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05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     0.5       1       2.5      5       10 </a:t>
                </a:r>
                <a:r>
                  <a:rPr lang="el-GR" altLang="ko-KR" sz="705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μ</a:t>
                </a:r>
                <a:r>
                  <a:rPr lang="en-US" altLang="ko-KR" sz="705">
                    <a:solidFill>
                      <a:srgbClr val="000000"/>
                    </a:solidFill>
                    <a:ea typeface="굴림" panose="020B0600000101010101" pitchFamily="50" charset="-127"/>
                    <a:cs typeface="Arial" panose="020B0604020202020204" pitchFamily="34" charset="0"/>
                  </a:rPr>
                  <a:t>M</a:t>
                </a:r>
                <a:endParaRPr lang="ko-KR" altLang="en-US" sz="705">
                  <a:solidFill>
                    <a:srgbClr val="000000"/>
                  </a:solidFill>
                  <a:ea typeface="굴림" panose="020B0600000101010101" pitchFamily="50" charset="-127"/>
                  <a:cs typeface="Arial" panose="020B0604020202020204" pitchFamily="34" charset="0"/>
                </a:endParaRPr>
              </a:p>
            </p:txBody>
          </p:sp>
          <p:cxnSp>
            <p:nvCxnSpPr>
              <p:cNvPr id="75" name="직선 화살표 연결선 74">
                <a:extLst>
                  <a:ext uri="{FF2B5EF4-FFF2-40B4-BE49-F238E27FC236}">
                    <a16:creationId xmlns:a16="http://schemas.microsoft.com/office/drawing/2014/main" id="{57881991-6B5E-47E3-8D29-1098514B78F1}"/>
                  </a:ext>
                </a:extLst>
              </p:cNvPr>
              <p:cNvCxnSpPr/>
              <p:nvPr/>
            </p:nvCxnSpPr>
            <p:spPr>
              <a:xfrm flipH="1">
                <a:off x="5963159" y="1223292"/>
                <a:ext cx="254083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4" name="TextBox 75">
                <a:extLst>
                  <a:ext uri="{FF2B5EF4-FFF2-40B4-BE49-F238E27FC236}">
                    <a16:creationId xmlns:a16="http://schemas.microsoft.com/office/drawing/2014/main" id="{B0F5CD1D-02B1-4189-9C23-C597DB80FC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11214" y="1079471"/>
                <a:ext cx="713090" cy="312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l-GR" altLang="ko-KR" sz="705">
                    <a:solidFill>
                      <a:srgbClr val="000000"/>
                    </a:solidFill>
                    <a:cs typeface="Arial" panose="020B0604020202020204" pitchFamily="34" charset="0"/>
                  </a:rPr>
                  <a:t>β</a:t>
                </a:r>
                <a:r>
                  <a:rPr lang="en-US" altLang="ko-KR" sz="705">
                    <a:solidFill>
                      <a:srgbClr val="000000"/>
                    </a:solidFill>
                    <a:cs typeface="Arial" panose="020B0604020202020204" pitchFamily="34" charset="0"/>
                  </a:rPr>
                  <a:t>-actin</a:t>
                </a:r>
                <a:endParaRPr lang="ko-KR" altLang="en-US" sz="705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cxnSp>
            <p:nvCxnSpPr>
              <p:cNvPr id="77" name="직선 화살표 연결선 76">
                <a:extLst>
                  <a:ext uri="{FF2B5EF4-FFF2-40B4-BE49-F238E27FC236}">
                    <a16:creationId xmlns:a16="http://schemas.microsoft.com/office/drawing/2014/main" id="{5FFABDB3-1733-4281-9300-45D4D0447AE8}"/>
                  </a:ext>
                </a:extLst>
              </p:cNvPr>
              <p:cNvCxnSpPr/>
              <p:nvPr/>
            </p:nvCxnSpPr>
            <p:spPr>
              <a:xfrm flipH="1">
                <a:off x="5967924" y="1523177"/>
                <a:ext cx="254083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6" name="TextBox 77">
                <a:extLst>
                  <a:ext uri="{FF2B5EF4-FFF2-40B4-BE49-F238E27FC236}">
                    <a16:creationId xmlns:a16="http://schemas.microsoft.com/office/drawing/2014/main" id="{71EA4C65-8F1D-4BC3-944A-5D5C78EE1A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15917" y="1379207"/>
                <a:ext cx="673085" cy="312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맑은 고딕" panose="020B0503020000020004" pitchFamily="50" charset="-127"/>
                  </a:defRPr>
                </a:lvl9pPr>
              </a:lstStyle>
              <a:p>
                <a:pPr eaLnBrk="1" hangingPunct="1"/>
                <a:r>
                  <a:rPr lang="en-US" altLang="ko-KR" sz="705">
                    <a:solidFill>
                      <a:srgbClr val="000000"/>
                    </a:solidFill>
                    <a:cs typeface="Arial" panose="020B0604020202020204" pitchFamily="34" charset="0"/>
                  </a:rPr>
                  <a:t>GRA3</a:t>
                </a:r>
                <a:endParaRPr lang="ko-KR" altLang="en-US" sz="705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106" name="TextBox 78">
            <a:extLst>
              <a:ext uri="{FF2B5EF4-FFF2-40B4-BE49-F238E27FC236}">
                <a16:creationId xmlns:a16="http://schemas.microsoft.com/office/drawing/2014/main" id="{B43DA7BE-6D24-42CF-8E7B-CC5578519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166" y="4628336"/>
            <a:ext cx="925463" cy="23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9pPr>
          </a:lstStyle>
          <a:p>
            <a:pPr eaLnBrk="1" hangingPunct="1"/>
            <a:r>
              <a:rPr lang="en-US" altLang="ko-KR" sz="898">
                <a:solidFill>
                  <a:srgbClr val="000000"/>
                </a:solidFill>
                <a:ea typeface="굴림" panose="020B0600000101010101" pitchFamily="50" charset="-127"/>
                <a:cs typeface="Arial" panose="020B0604020202020204" pitchFamily="34" charset="0"/>
              </a:rPr>
              <a:t>Foretinib</a:t>
            </a:r>
            <a:endParaRPr lang="ko-KR" altLang="en-US" sz="898">
              <a:solidFill>
                <a:srgbClr val="000000"/>
              </a:solidFill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와이드스크린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최민영</dc:creator>
  <cp:lastModifiedBy>최민영</cp:lastModifiedBy>
  <cp:revision>1</cp:revision>
  <dcterms:created xsi:type="dcterms:W3CDTF">2025-02-13T01:59:01Z</dcterms:created>
  <dcterms:modified xsi:type="dcterms:W3CDTF">2025-02-13T01:59:16Z</dcterms:modified>
</cp:coreProperties>
</file>